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0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7" r:id="rId1"/>
  </p:sldMasterIdLst>
  <p:notesMasterIdLst>
    <p:notesMasterId r:id="rId24"/>
  </p:notesMasterIdLst>
  <p:handoutMasterIdLst>
    <p:handoutMasterId r:id="rId25"/>
  </p:handoutMasterIdLst>
  <p:sldIdLst>
    <p:sldId id="1040" r:id="rId2"/>
    <p:sldId id="1127" r:id="rId3"/>
    <p:sldId id="1214" r:id="rId4"/>
    <p:sldId id="1228" r:id="rId5"/>
    <p:sldId id="1227" r:id="rId6"/>
    <p:sldId id="1229" r:id="rId7"/>
    <p:sldId id="1230" r:id="rId8"/>
    <p:sldId id="1231" r:id="rId9"/>
    <p:sldId id="1232" r:id="rId10"/>
    <p:sldId id="1233" r:id="rId11"/>
    <p:sldId id="1234" r:id="rId12"/>
    <p:sldId id="1235" r:id="rId13"/>
    <p:sldId id="1236" r:id="rId14"/>
    <p:sldId id="1237" r:id="rId15"/>
    <p:sldId id="1238" r:id="rId16"/>
    <p:sldId id="1239" r:id="rId17"/>
    <p:sldId id="1240" r:id="rId18"/>
    <p:sldId id="1241" r:id="rId19"/>
    <p:sldId id="1245" r:id="rId20"/>
    <p:sldId id="1248" r:id="rId21"/>
    <p:sldId id="1242" r:id="rId22"/>
    <p:sldId id="1219" r:id="rId23"/>
  </p:sldIdLst>
  <p:sldSz cx="9906000" cy="6858000" type="A4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柯一姍" initials="柯一姍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3FFFFF"/>
    <a:srgbClr val="33CCFF"/>
    <a:srgbClr val="CCECFF"/>
    <a:srgbClr val="97ADD9"/>
    <a:srgbClr val="3366FF"/>
    <a:srgbClr val="CCFFFF"/>
    <a:srgbClr val="00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4" autoAdjust="0"/>
    <p:restoredTop sz="99735" autoAdjust="0"/>
  </p:normalViewPr>
  <p:slideViewPr>
    <p:cSldViewPr>
      <p:cViewPr varScale="1">
        <p:scale>
          <a:sx n="67" d="100"/>
          <a:sy n="67" d="100"/>
        </p:scale>
        <p:origin x="-89" y="-155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1631"/>
    </p:cViewPr>
  </p:sorterViewPr>
  <p:notesViewPr>
    <p:cSldViewPr>
      <p:cViewPr varScale="1">
        <p:scale>
          <a:sx n="49" d="100"/>
          <a:sy n="49" d="100"/>
        </p:scale>
        <p:origin x="-1710" y="-84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arrow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5C11924-8864-42B1-A5E4-D77B603D9596}">
      <dgm:prSet custT="1"/>
      <dgm:spPr/>
      <dgm:t>
        <a:bodyPr/>
        <a:lstStyle/>
        <a:p>
          <a:pPr algn="just" rtl="0" hangingPunct="0"/>
          <a:r>
            <a:rPr kumimoji="1"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103</a:t>
          </a:r>
          <a:r>
            <a:rPr kumimoji="1" 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年度市場規模約</a:t>
          </a:r>
          <a:r>
            <a:rPr kumimoji="1"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8,800</a:t>
          </a:r>
          <a:r>
            <a:rPr kumimoji="1" 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億元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。</a:t>
          </a:r>
          <a:endParaRPr lang="zh-TW" sz="24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C57951F-ABA2-4C5D-BAD0-DDC3B48BBE70}" type="par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17C82CC-3912-42DC-A425-8E4FCB9401B2}" type="sib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0C4D8A3-EFDD-4C40-B493-4F342A49691A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預估</a:t>
          </a:r>
          <a:r>
            <a:rPr kumimoji="1"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104</a:t>
          </a:r>
          <a:r>
            <a:rPr kumimoji="1" 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年度</a:t>
          </a:r>
          <a:r>
            <a:rPr kumimoji="1" lang="zh-TW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交易規模</a:t>
          </a:r>
          <a:r>
            <a:rPr kumimoji="1" 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將</a:t>
          </a:r>
          <a:r>
            <a:rPr kumimoji="1" lang="zh-TW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增加</a:t>
          </a:r>
          <a:r>
            <a:rPr kumimoji="1" lang="en-US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1,200</a:t>
          </a:r>
          <a:r>
            <a:rPr kumimoji="1" lang="zh-TW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億元至</a:t>
          </a:r>
          <a:r>
            <a:rPr kumimoji="1" lang="en-US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2,000</a:t>
          </a:r>
          <a:r>
            <a:rPr kumimoji="1" lang="zh-TW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億元</a:t>
          </a:r>
          <a:r>
            <a:rPr kumimoji="1" lang="zh-TW" altLang="en-US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，</a:t>
          </a:r>
          <a:r>
            <a:rPr kumimoji="1" lang="zh-TW" sz="24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電子商務將躍升為兆元產業</a:t>
          </a:r>
          <a:r>
            <a:rPr kumimoji="1" lang="zh-TW" alt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。</a:t>
          </a:r>
          <a:endParaRPr lang="zh-TW" sz="2400" dirty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207D9D-349B-402F-B820-90EA7855FA17}" type="par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F4F568D-0ED4-4ED9-BF32-21F049E2A21D}" type="sib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CE1796F-1217-41B3-A87D-D120EF1FE223}" type="pres">
      <dgm:prSet presAssocID="{F88A0705-3346-4A51-913A-630EB52810EF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1225F25-9B96-4DB6-91FB-E8491A3B53C7}" type="pres">
      <dgm:prSet presAssocID="{F88A0705-3346-4A51-913A-630EB52810EF}" presName="arrow" presStyleLbl="bgShp" presStyleIdx="0" presStyleCnt="1"/>
      <dgm:spPr>
        <a:solidFill>
          <a:srgbClr val="97ADD9"/>
        </a:solidFill>
      </dgm:spPr>
    </dgm:pt>
    <dgm:pt modelId="{03508E30-F45E-4089-AF68-B6BB5FFA2E1B}" type="pres">
      <dgm:prSet presAssocID="{F88A0705-3346-4A51-913A-630EB52810EF}" presName="arrowDiagram2" presStyleCnt="0"/>
      <dgm:spPr/>
    </dgm:pt>
    <dgm:pt modelId="{AE63B35D-8112-4744-9E40-CF1939D4C4E5}" type="pres">
      <dgm:prSet presAssocID="{F5C11924-8864-42B1-A5E4-D77B603D9596}" presName="bullet2a" presStyleLbl="node1" presStyleIdx="0" presStyleCnt="2" custLinFactNeighborX="-68039" custLinFactNeighborY="46640"/>
      <dgm:spPr>
        <a:solidFill>
          <a:schemeClr val="tx2"/>
        </a:solidFill>
      </dgm:spPr>
    </dgm:pt>
    <dgm:pt modelId="{8FD9906F-890D-40C7-B0A4-4FD23714091E}" type="pres">
      <dgm:prSet presAssocID="{F5C11924-8864-42B1-A5E4-D77B603D9596}" presName="textBox2a" presStyleLbl="revTx" presStyleIdx="0" presStyleCnt="2" custScaleY="68245" custLinFactNeighborX="-12712" custLinFactNeighborY="87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6EC883-7DFB-4646-89EE-07895A014A5D}" type="pres">
      <dgm:prSet presAssocID="{80C4D8A3-EFDD-4C40-B493-4F342A49691A}" presName="bullet2b" presStyleLbl="node1" presStyleIdx="1" presStyleCnt="2" custLinFactNeighborX="29026"/>
      <dgm:spPr>
        <a:solidFill>
          <a:srgbClr val="0000FF"/>
        </a:solidFill>
      </dgm:spPr>
    </dgm:pt>
    <dgm:pt modelId="{C74661B1-711B-4FC7-94F3-3FD8D5D7314C}" type="pres">
      <dgm:prSet presAssocID="{80C4D8A3-EFDD-4C40-B493-4F342A49691A}" presName="textBox2b" presStyleLbl="revTx" presStyleIdx="1" presStyleCnt="2" custScaleX="137784" custScaleY="69277" custLinFactNeighborX="13925" custLinFactNeighborY="-24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351212A-CDAB-4090-BDD9-9353BFE9CD34}" type="presOf" srcId="{F88A0705-3346-4A51-913A-630EB52810EF}" destId="{8CE1796F-1217-41B3-A87D-D120EF1FE223}" srcOrd="0" destOrd="0" presId="urn:microsoft.com/office/officeart/2005/8/layout/arrow2"/>
    <dgm:cxn modelId="{CFDF4AF9-200E-4DF0-BCB0-61ABEF550AE8}" type="presOf" srcId="{80C4D8A3-EFDD-4C40-B493-4F342A49691A}" destId="{C74661B1-711B-4FC7-94F3-3FD8D5D7314C}" srcOrd="0" destOrd="0" presId="urn:microsoft.com/office/officeart/2005/8/layout/arrow2"/>
    <dgm:cxn modelId="{E9B054D4-B802-47F4-A606-27758D8C2DD6}" type="presOf" srcId="{F5C11924-8864-42B1-A5E4-D77B603D9596}" destId="{8FD9906F-890D-40C7-B0A4-4FD23714091E}" srcOrd="0" destOrd="0" presId="urn:microsoft.com/office/officeart/2005/8/layout/arrow2"/>
    <dgm:cxn modelId="{1A54C64D-4764-4E8A-9A22-523CD446CC77}" srcId="{F88A0705-3346-4A51-913A-630EB52810EF}" destId="{F5C11924-8864-42B1-A5E4-D77B603D9596}" srcOrd="0" destOrd="0" parTransId="{9C57951F-ABA2-4C5D-BAD0-DDC3B48BBE70}" sibTransId="{F17C82CC-3912-42DC-A425-8E4FCB9401B2}"/>
    <dgm:cxn modelId="{FA5FE929-0792-46A9-B453-EEF0C1180F8E}" srcId="{F88A0705-3346-4A51-913A-630EB52810EF}" destId="{80C4D8A3-EFDD-4C40-B493-4F342A49691A}" srcOrd="1" destOrd="0" parTransId="{3A207D9D-349B-402F-B820-90EA7855FA17}" sibTransId="{3F4F568D-0ED4-4ED9-BF32-21F049E2A21D}"/>
    <dgm:cxn modelId="{7CE6C006-625F-445C-834A-FECF2E7E8B9C}" type="presParOf" srcId="{8CE1796F-1217-41B3-A87D-D120EF1FE223}" destId="{61225F25-9B96-4DB6-91FB-E8491A3B53C7}" srcOrd="0" destOrd="0" presId="urn:microsoft.com/office/officeart/2005/8/layout/arrow2"/>
    <dgm:cxn modelId="{C3FE65C1-3654-43B8-A966-5C54FF33F136}" type="presParOf" srcId="{8CE1796F-1217-41B3-A87D-D120EF1FE223}" destId="{03508E30-F45E-4089-AF68-B6BB5FFA2E1B}" srcOrd="1" destOrd="0" presId="urn:microsoft.com/office/officeart/2005/8/layout/arrow2"/>
    <dgm:cxn modelId="{8CB95C47-0A66-4C6B-8F1E-D84AB390E605}" type="presParOf" srcId="{03508E30-F45E-4089-AF68-B6BB5FFA2E1B}" destId="{AE63B35D-8112-4744-9E40-CF1939D4C4E5}" srcOrd="0" destOrd="0" presId="urn:microsoft.com/office/officeart/2005/8/layout/arrow2"/>
    <dgm:cxn modelId="{51401818-FBFC-4D90-A4D2-CDBD8AED2AE4}" type="presParOf" srcId="{03508E30-F45E-4089-AF68-B6BB5FFA2E1B}" destId="{8FD9906F-890D-40C7-B0A4-4FD23714091E}" srcOrd="1" destOrd="0" presId="urn:microsoft.com/office/officeart/2005/8/layout/arrow2"/>
    <dgm:cxn modelId="{0BADAB1E-2E0B-49AC-9439-3F3D8372825E}" type="presParOf" srcId="{03508E30-F45E-4089-AF68-B6BB5FFA2E1B}" destId="{036EC883-7DFB-4646-89EE-07895A014A5D}" srcOrd="2" destOrd="0" presId="urn:microsoft.com/office/officeart/2005/8/layout/arrow2"/>
    <dgm:cxn modelId="{8DB58631-B467-4665-93B5-2E9598B8FF17}" type="presParOf" srcId="{03508E30-F45E-4089-AF68-B6BB5FFA2E1B}" destId="{C74661B1-711B-4FC7-94F3-3FD8D5D7314C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process5" loCatId="process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090645B2-23C7-4A0E-9B8C-2C100BA73B97}">
      <dgm:prSet custT="1"/>
      <dgm:spPr>
        <a:solidFill>
          <a:srgbClr val="CCECFF"/>
        </a:solidFill>
      </dgm:spPr>
      <dgm:t>
        <a:bodyPr/>
        <a:lstStyle/>
        <a:p>
          <a:pPr algn="ctr" rtl="0"/>
          <a:r>
            <a:rPr lang="zh-TW" altLang="en-US" sz="3200" b="1" i="0" u="none" strike="noStrike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不當銷售金融商品</a:t>
          </a:r>
          <a:endParaRPr lang="en-US" altLang="zh-TW" sz="3200" b="1" i="0" u="none" strike="noStrike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algn="just" hangingPunct="0"/>
          <a:r>
            <a:rPr lang="zh-TW" altLang="en-US" sz="2800" b="0" i="0" u="none" strike="noStrik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情節重大者，可解除負責人職務或廢止營業許可。</a:t>
          </a:r>
          <a:endParaRPr kumimoji="1" lang="zh-TW" altLang="en-US" sz="2800" b="1" u="none" dirty="0" smtClean="0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A3C0CC9-527A-44ED-AF21-83E40C43FBD4}" type="parTrans" cxnId="{73DDC385-C6CA-4C15-8796-B4C219B0208E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17EA6B60-ACD6-4548-ADBB-575DEB46473F}" type="sibTrans" cxnId="{73DDC385-C6CA-4C15-8796-B4C219B0208E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77C12DF1-2A5B-444A-956A-FE022D1943F6}">
      <dgm:prSet custT="1"/>
      <dgm:spPr>
        <a:solidFill>
          <a:srgbClr val="66FFFF"/>
        </a:solidFill>
      </dgm:spPr>
      <dgm:t>
        <a:bodyPr/>
        <a:lstStyle/>
        <a:p>
          <a:pPr algn="just" hangingPunct="0"/>
          <a:r>
            <a:rPr lang="zh-TW" altLang="en-US" sz="2800" b="0" i="0" u="none" strike="noStrik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促使業者謹慎從事金融商品銷售，保障投資者權益。</a:t>
          </a:r>
          <a:endParaRPr lang="zh-TW" altLang="en-US" sz="2800" u="none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5088C87-8057-4CC6-898F-EBB95191FF27}" type="parTrans" cxnId="{2190D0BC-E3CF-46FF-845D-0F210E454A5B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3BF8E797-66A5-48AC-A1FC-FA96B3C9920E}" type="sibTrans" cxnId="{2190D0BC-E3CF-46FF-845D-0F210E454A5B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F645DED3-8D95-4CD9-830B-66F46295C5C1}" type="pres">
      <dgm:prSet presAssocID="{F88A0705-3346-4A51-913A-630EB52810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9AAE250-7A50-497A-BCC8-7214A18576DF}" type="pres">
      <dgm:prSet presAssocID="{090645B2-23C7-4A0E-9B8C-2C100BA73B97}" presName="node" presStyleLbl="node1" presStyleIdx="0" presStyleCnt="2" custScaleX="92351" custScaleY="15798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725C68-FB45-4128-A0B7-CFF819B81DFF}" type="pres">
      <dgm:prSet presAssocID="{17EA6B60-ACD6-4548-ADBB-575DEB46473F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0ED6BB4E-52E7-4967-B580-77BB577F1D8F}" type="pres">
      <dgm:prSet presAssocID="{17EA6B60-ACD6-4548-ADBB-575DEB46473F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A6323E1A-9A8F-4979-8DB9-C6C87B4336D4}" type="pres">
      <dgm:prSet presAssocID="{77C12DF1-2A5B-444A-956A-FE022D1943F6}" presName="node" presStyleLbl="node1" presStyleIdx="1" presStyleCnt="2" custScaleX="90010" custScaleY="157985" custLinFactNeighborX="751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3DDC385-C6CA-4C15-8796-B4C219B0208E}" srcId="{F88A0705-3346-4A51-913A-630EB52810EF}" destId="{090645B2-23C7-4A0E-9B8C-2C100BA73B97}" srcOrd="0" destOrd="0" parTransId="{6A3C0CC9-527A-44ED-AF21-83E40C43FBD4}" sibTransId="{17EA6B60-ACD6-4548-ADBB-575DEB46473F}"/>
    <dgm:cxn modelId="{A65F4BDD-F3F2-46BD-B113-0FEB1F017640}" type="presOf" srcId="{17EA6B60-ACD6-4548-ADBB-575DEB46473F}" destId="{56725C68-FB45-4128-A0B7-CFF819B81DFF}" srcOrd="0" destOrd="0" presId="urn:microsoft.com/office/officeart/2005/8/layout/process5"/>
    <dgm:cxn modelId="{2EC9B833-FCE7-4705-8860-964B18B4F012}" type="presOf" srcId="{F88A0705-3346-4A51-913A-630EB52810EF}" destId="{F645DED3-8D95-4CD9-830B-66F46295C5C1}" srcOrd="0" destOrd="0" presId="urn:microsoft.com/office/officeart/2005/8/layout/process5"/>
    <dgm:cxn modelId="{2190D0BC-E3CF-46FF-845D-0F210E454A5B}" srcId="{F88A0705-3346-4A51-913A-630EB52810EF}" destId="{77C12DF1-2A5B-444A-956A-FE022D1943F6}" srcOrd="1" destOrd="0" parTransId="{85088C87-8057-4CC6-898F-EBB95191FF27}" sibTransId="{3BF8E797-66A5-48AC-A1FC-FA96B3C9920E}"/>
    <dgm:cxn modelId="{AF7CF111-7BD5-4DF5-AA77-E105FCFE97A2}" type="presOf" srcId="{090645B2-23C7-4A0E-9B8C-2C100BA73B97}" destId="{79AAE250-7A50-497A-BCC8-7214A18576DF}" srcOrd="0" destOrd="0" presId="urn:microsoft.com/office/officeart/2005/8/layout/process5"/>
    <dgm:cxn modelId="{0A251480-12F5-48FD-BE82-8E1EF63C2D7A}" type="presOf" srcId="{17EA6B60-ACD6-4548-ADBB-575DEB46473F}" destId="{0ED6BB4E-52E7-4967-B580-77BB577F1D8F}" srcOrd="1" destOrd="0" presId="urn:microsoft.com/office/officeart/2005/8/layout/process5"/>
    <dgm:cxn modelId="{84C1EEFB-E99C-401A-8B6F-9994EDF56AE7}" type="presOf" srcId="{77C12DF1-2A5B-444A-956A-FE022D1943F6}" destId="{A6323E1A-9A8F-4979-8DB9-C6C87B4336D4}" srcOrd="0" destOrd="0" presId="urn:microsoft.com/office/officeart/2005/8/layout/process5"/>
    <dgm:cxn modelId="{00A2018E-BC79-454F-B9EA-47ABC677C541}" type="presParOf" srcId="{F645DED3-8D95-4CD9-830B-66F46295C5C1}" destId="{79AAE250-7A50-497A-BCC8-7214A18576DF}" srcOrd="0" destOrd="0" presId="urn:microsoft.com/office/officeart/2005/8/layout/process5"/>
    <dgm:cxn modelId="{30AE7A14-A01F-4F0E-9D7A-724FD5D7684E}" type="presParOf" srcId="{F645DED3-8D95-4CD9-830B-66F46295C5C1}" destId="{56725C68-FB45-4128-A0B7-CFF819B81DFF}" srcOrd="1" destOrd="0" presId="urn:microsoft.com/office/officeart/2005/8/layout/process5"/>
    <dgm:cxn modelId="{0EA16F88-2545-4F3F-9EDD-802C53358A1B}" type="presParOf" srcId="{56725C68-FB45-4128-A0B7-CFF819B81DFF}" destId="{0ED6BB4E-52E7-4967-B580-77BB577F1D8F}" srcOrd="0" destOrd="0" presId="urn:microsoft.com/office/officeart/2005/8/layout/process5"/>
    <dgm:cxn modelId="{883EC205-FFB4-41D7-AFDF-F40399F63295}" type="presParOf" srcId="{F645DED3-8D95-4CD9-830B-66F46295C5C1}" destId="{A6323E1A-9A8F-4979-8DB9-C6C87B4336D4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process1" loCatId="process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090645B2-23C7-4A0E-9B8C-2C100BA73B97}">
      <dgm:prSet custT="1"/>
      <dgm:spPr>
        <a:solidFill>
          <a:srgbClr val="CCECFF"/>
        </a:solidFill>
      </dgm:spPr>
      <dgm:t>
        <a:bodyPr/>
        <a:lstStyle/>
        <a:p>
          <a:pPr algn="ctr" rtl="0">
            <a:spcAft>
              <a:spcPts val="0"/>
            </a:spcAft>
          </a:pPr>
          <a:endParaRPr lang="en-US" altLang="zh-TW" sz="2800" b="1" i="0" u="none" strike="noStrike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  <a:sym typeface="Wingdings"/>
          </a:endParaRPr>
        </a:p>
        <a:p>
          <a:pPr marL="0" indent="0" algn="just" rtl="0" hangingPunct="0">
            <a:spcAft>
              <a:spcPts val="0"/>
            </a:spcAft>
          </a:pPr>
          <a:r>
            <a:rPr lang="zh-TW" altLang="en-US" sz="2800" b="1" i="0" u="none" strike="noStrike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加重業者之罰鍰責任，並</a:t>
          </a:r>
          <a:r>
            <a:rPr lang="zh-TW" altLang="en-US" sz="28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增訂懲罰性賠償請求權</a:t>
          </a:r>
          <a:endParaRPr lang="en-US" altLang="zh-TW" sz="2800" b="1" i="0" u="none" strike="noStrike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73050" indent="-263525" algn="just" hangingPunct="0">
            <a:spcAft>
              <a:spcPct val="35000"/>
            </a:spcAft>
          </a:pPr>
          <a:r>
            <a:rPr lang="zh-TW" altLang="en-US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</a:t>
          </a:r>
          <a:r>
            <a:rPr lang="zh-TW" altLang="en-US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得處罰鍰新臺幣</a:t>
          </a:r>
          <a:r>
            <a:rPr lang="en-US" altLang="zh-TW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30</a:t>
          </a:r>
          <a:r>
            <a:rPr lang="zh-TW" altLang="en-US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萬元以上至</a:t>
          </a:r>
          <a:r>
            <a:rPr lang="en-US" altLang="zh-TW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1,000</a:t>
          </a:r>
          <a:r>
            <a:rPr lang="zh-TW" altLang="en-US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萬元，情節重大者不受罰鍰最高額之限制。</a:t>
          </a:r>
          <a:endParaRPr lang="en-US" altLang="zh-TW" sz="2400" b="0" i="0" u="none" strike="noStrike" dirty="0" smtClean="0">
            <a:solidFill>
              <a:srgbClr val="000000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73050" indent="-263525" algn="just" hangingPunct="0">
            <a:spcAft>
              <a:spcPct val="35000"/>
            </a:spcAft>
          </a:pPr>
          <a:r>
            <a:rPr lang="zh-TW" altLang="en-US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</a:t>
          </a:r>
          <a:r>
            <a:rPr lang="zh-TW" altLang="en-US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法院得酌定損害額最高</a:t>
          </a:r>
          <a:r>
            <a:rPr lang="en-US" altLang="zh-TW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</a:t>
          </a:r>
          <a:r>
            <a:rPr lang="zh-TW" altLang="en-US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倍以下之懲罰性賠償。</a:t>
          </a:r>
        </a:p>
      </dgm:t>
    </dgm:pt>
    <dgm:pt modelId="{6A3C0CC9-527A-44ED-AF21-83E40C43FBD4}" type="parTrans" cxnId="{73DDC385-C6CA-4C15-8796-B4C219B0208E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17EA6B60-ACD6-4548-ADBB-575DEB46473F}" type="sibTrans" cxnId="{73DDC385-C6CA-4C15-8796-B4C219B0208E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77C12DF1-2A5B-444A-956A-FE022D1943F6}">
      <dgm:prSet custT="1"/>
      <dgm:spPr>
        <a:solidFill>
          <a:srgbClr val="66FFFF"/>
        </a:solidFill>
      </dgm:spPr>
      <dgm:t>
        <a:bodyPr/>
        <a:lstStyle/>
        <a:p>
          <a:pPr marL="0" indent="0" algn="just" rtl="0" hangingPunct="0"/>
          <a:r>
            <a:rPr lang="zh-TW" altLang="en-US" sz="28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加重金融業受罰鍰處分之責任，並</a:t>
          </a:r>
          <a:r>
            <a:rPr lang="zh-TW" altLang="en-US" sz="2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增加金融消費者訴訟上之損害賠償請求權，強化對金融消費者之保護。</a:t>
          </a:r>
          <a:endParaRPr lang="zh-TW" altLang="en-US" sz="2800" u="none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5088C87-8057-4CC6-898F-EBB95191FF27}" type="parTrans" cxnId="{2190D0BC-E3CF-46FF-845D-0F210E454A5B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3BF8E797-66A5-48AC-A1FC-FA96B3C9920E}" type="sibTrans" cxnId="{2190D0BC-E3CF-46FF-845D-0F210E454A5B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448F9FE8-915E-4015-8D1F-D88DE9D6D792}" type="pres">
      <dgm:prSet presAssocID="{F88A0705-3346-4A51-913A-630EB52810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A8FED8E-23B6-44F6-B18F-690B8D5F3CF7}" type="pres">
      <dgm:prSet presAssocID="{090645B2-23C7-4A0E-9B8C-2C100BA73B97}" presName="node" presStyleLbl="node1" presStyleIdx="0" presStyleCnt="2" custScaleX="127061" custLinFactNeighborX="946" custLinFactNeighborY="-13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14AD04-102C-47E6-827D-AD6A6B940D43}" type="pres">
      <dgm:prSet presAssocID="{17EA6B60-ACD6-4548-ADBB-575DEB46473F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7CCC1B8B-6C12-49F8-BAA5-8CF25F71B9D3}" type="pres">
      <dgm:prSet presAssocID="{17EA6B60-ACD6-4548-ADBB-575DEB46473F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EFB21CB0-CBA8-44C1-9167-327F18F6BDEF}" type="pres">
      <dgm:prSet presAssocID="{77C12DF1-2A5B-444A-956A-FE022D1943F6}" presName="node" presStyleLbl="node1" presStyleIdx="1" presStyleCnt="2" custScaleX="108202" custLinFactNeighborY="15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3DDC385-C6CA-4C15-8796-B4C219B0208E}" srcId="{F88A0705-3346-4A51-913A-630EB52810EF}" destId="{090645B2-23C7-4A0E-9B8C-2C100BA73B97}" srcOrd="0" destOrd="0" parTransId="{6A3C0CC9-527A-44ED-AF21-83E40C43FBD4}" sibTransId="{17EA6B60-ACD6-4548-ADBB-575DEB46473F}"/>
    <dgm:cxn modelId="{8CCF8298-7DE8-4869-8457-E5FE8DFC20A2}" type="presOf" srcId="{17EA6B60-ACD6-4548-ADBB-575DEB46473F}" destId="{2614AD04-102C-47E6-827D-AD6A6B940D43}" srcOrd="0" destOrd="0" presId="urn:microsoft.com/office/officeart/2005/8/layout/process1"/>
    <dgm:cxn modelId="{7900137F-C1A5-4177-A690-F74FFAAA6517}" type="presOf" srcId="{090645B2-23C7-4A0E-9B8C-2C100BA73B97}" destId="{BA8FED8E-23B6-44F6-B18F-690B8D5F3CF7}" srcOrd="0" destOrd="0" presId="urn:microsoft.com/office/officeart/2005/8/layout/process1"/>
    <dgm:cxn modelId="{2190D0BC-E3CF-46FF-845D-0F210E454A5B}" srcId="{F88A0705-3346-4A51-913A-630EB52810EF}" destId="{77C12DF1-2A5B-444A-956A-FE022D1943F6}" srcOrd="1" destOrd="0" parTransId="{85088C87-8057-4CC6-898F-EBB95191FF27}" sibTransId="{3BF8E797-66A5-48AC-A1FC-FA96B3C9920E}"/>
    <dgm:cxn modelId="{1D85A613-E6CE-47D9-A6C4-FCBEB92D95C2}" type="presOf" srcId="{17EA6B60-ACD6-4548-ADBB-575DEB46473F}" destId="{7CCC1B8B-6C12-49F8-BAA5-8CF25F71B9D3}" srcOrd="1" destOrd="0" presId="urn:microsoft.com/office/officeart/2005/8/layout/process1"/>
    <dgm:cxn modelId="{FD419BAC-DED2-4087-A1C3-5515A7F55329}" type="presOf" srcId="{77C12DF1-2A5B-444A-956A-FE022D1943F6}" destId="{EFB21CB0-CBA8-44C1-9167-327F18F6BDEF}" srcOrd="0" destOrd="0" presId="urn:microsoft.com/office/officeart/2005/8/layout/process1"/>
    <dgm:cxn modelId="{05376441-F414-4028-BF0F-10C7C2FB72B5}" type="presOf" srcId="{F88A0705-3346-4A51-913A-630EB52810EF}" destId="{448F9FE8-915E-4015-8D1F-D88DE9D6D792}" srcOrd="0" destOrd="0" presId="urn:microsoft.com/office/officeart/2005/8/layout/process1"/>
    <dgm:cxn modelId="{D8ACBFD3-9D0E-4C70-B4A4-3D517003CF4D}" type="presParOf" srcId="{448F9FE8-915E-4015-8D1F-D88DE9D6D792}" destId="{BA8FED8E-23B6-44F6-B18F-690B8D5F3CF7}" srcOrd="0" destOrd="0" presId="urn:microsoft.com/office/officeart/2005/8/layout/process1"/>
    <dgm:cxn modelId="{875931DE-AE6B-4D33-94BB-2B49E9320EE6}" type="presParOf" srcId="{448F9FE8-915E-4015-8D1F-D88DE9D6D792}" destId="{2614AD04-102C-47E6-827D-AD6A6B940D43}" srcOrd="1" destOrd="0" presId="urn:microsoft.com/office/officeart/2005/8/layout/process1"/>
    <dgm:cxn modelId="{BBBD2AB5-0F05-480E-9FDE-75D550E0B588}" type="presParOf" srcId="{2614AD04-102C-47E6-827D-AD6A6B940D43}" destId="{7CCC1B8B-6C12-49F8-BAA5-8CF25F71B9D3}" srcOrd="0" destOrd="0" presId="urn:microsoft.com/office/officeart/2005/8/layout/process1"/>
    <dgm:cxn modelId="{4937E022-D24D-484E-BC38-F7F4CCAD2B45}" type="presParOf" srcId="{448F9FE8-915E-4015-8D1F-D88DE9D6D792}" destId="{EFB21CB0-CBA8-44C1-9167-327F18F6BDE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process1" loCatId="process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090645B2-23C7-4A0E-9B8C-2C100BA73B97}">
      <dgm:prSet custT="1"/>
      <dgm:spPr>
        <a:solidFill>
          <a:srgbClr val="CCECFF"/>
        </a:solidFill>
      </dgm:spPr>
      <dgm:t>
        <a:bodyPr/>
        <a:lstStyle/>
        <a:p>
          <a:pPr marL="0" indent="0" algn="just" rtl="0" hangingPunct="0">
            <a:spcAft>
              <a:spcPts val="0"/>
            </a:spcAft>
          </a:pPr>
          <a:r>
            <a:rPr lang="zh-TW" altLang="en-US" sz="2800" b="1" i="0" u="none" strike="noStrike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加強酬金制度及複雜性高風險商品之管理</a:t>
          </a:r>
          <a:endParaRPr lang="en-US" altLang="zh-TW" sz="2800" b="1" i="0" u="none" strike="noStrike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73050" indent="-263525" algn="l">
            <a:spcAft>
              <a:spcPts val="0"/>
            </a:spcAft>
          </a:pPr>
          <a:r>
            <a:rPr lang="zh-TW" altLang="en-US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業者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應訂定業務人員酬金制度提報董</a:t>
          </a:r>
          <a:r>
            <a: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理</a:t>
          </a:r>
          <a:r>
            <a: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事會通過。</a:t>
          </a:r>
          <a:endParaRPr lang="en-US" altLang="zh-TW" sz="2400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73050" indent="-263525" algn="l">
            <a:spcAft>
              <a:spcPts val="0"/>
            </a:spcAft>
          </a:pPr>
          <a:r>
            <a:rPr lang="zh-TW" altLang="en-US" sz="2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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初次銷售複雜性高風險商品應報經董</a:t>
          </a:r>
          <a:r>
            <a: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理</a:t>
          </a:r>
          <a:r>
            <a: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事會或常務董</a:t>
          </a:r>
          <a:r>
            <a: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理</a:t>
          </a:r>
          <a:r>
            <a: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事會通過。</a:t>
          </a:r>
          <a:endParaRPr kumimoji="1" lang="zh-TW" altLang="en-US" sz="2400" b="1" u="none" dirty="0" smtClean="0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A3C0CC9-527A-44ED-AF21-83E40C43FBD4}" type="parTrans" cxnId="{73DDC385-C6CA-4C15-8796-B4C219B0208E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17EA6B60-ACD6-4548-ADBB-575DEB46473F}" type="sibTrans" cxnId="{73DDC385-C6CA-4C15-8796-B4C219B0208E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77C12DF1-2A5B-444A-956A-FE022D1943F6}">
      <dgm:prSet custT="1"/>
      <dgm:spPr>
        <a:solidFill>
          <a:srgbClr val="66FFFF"/>
        </a:solidFill>
      </dgm:spPr>
      <dgm:t>
        <a:bodyPr/>
        <a:lstStyle/>
        <a:p>
          <a:pPr algn="just" hangingPunct="0"/>
          <a:r>
            <a:rPr lang="zh-TW" altLang="en-US" sz="2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促使經營決策者更加重視酬金制度及</a:t>
          </a:r>
          <a:r>
            <a:rPr lang="zh-TW" altLang="en-US" sz="28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複雜性高風險商品</a:t>
          </a:r>
          <a:r>
            <a:rPr lang="zh-TW" altLang="en-US" sz="2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，避免不當之銷售文化</a:t>
          </a:r>
          <a:r>
            <a:rPr lang="zh-TW" altLang="zh-TW" sz="28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，以保護金融消費者</a:t>
          </a:r>
          <a:r>
            <a:rPr lang="zh-TW" altLang="en-US" sz="28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endParaRPr lang="zh-TW" altLang="en-US" sz="2800" u="none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5088C87-8057-4CC6-898F-EBB95191FF27}" type="parTrans" cxnId="{2190D0BC-E3CF-46FF-845D-0F210E454A5B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3BF8E797-66A5-48AC-A1FC-FA96B3C9920E}" type="sibTrans" cxnId="{2190D0BC-E3CF-46FF-845D-0F210E454A5B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559D7CE3-5F72-4784-9B69-5EA1E4534CE4}" type="pres">
      <dgm:prSet presAssocID="{F88A0705-3346-4A51-913A-630EB52810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03BA00D-1F8F-40B0-B951-1FE591CD9CE1}" type="pres">
      <dgm:prSet presAssocID="{090645B2-23C7-4A0E-9B8C-2C100BA73B97}" presName="node" presStyleLbl="node1" presStyleIdx="0" presStyleCnt="2" custScaleX="1087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88AAD9-11C3-4B08-B6C0-0BA523E2404D}" type="pres">
      <dgm:prSet presAssocID="{17EA6B60-ACD6-4548-ADBB-575DEB46473F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FAC1BF07-FA68-4EFA-85A7-3FC0361EFA2B}" type="pres">
      <dgm:prSet presAssocID="{17EA6B60-ACD6-4548-ADBB-575DEB46473F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8259F3C0-AFF3-4D8F-B132-5E85090D7952}" type="pres">
      <dgm:prSet presAssocID="{77C12DF1-2A5B-444A-956A-FE022D1943F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405FD0C-3A16-480B-BC27-6D4F0761BEA4}" type="presOf" srcId="{090645B2-23C7-4A0E-9B8C-2C100BA73B97}" destId="{B03BA00D-1F8F-40B0-B951-1FE591CD9CE1}" srcOrd="0" destOrd="0" presId="urn:microsoft.com/office/officeart/2005/8/layout/process1"/>
    <dgm:cxn modelId="{73DDC385-C6CA-4C15-8796-B4C219B0208E}" srcId="{F88A0705-3346-4A51-913A-630EB52810EF}" destId="{090645B2-23C7-4A0E-9B8C-2C100BA73B97}" srcOrd="0" destOrd="0" parTransId="{6A3C0CC9-527A-44ED-AF21-83E40C43FBD4}" sibTransId="{17EA6B60-ACD6-4548-ADBB-575DEB46473F}"/>
    <dgm:cxn modelId="{5C178F07-E87F-4985-8E1C-E0F9ADD18F64}" type="presOf" srcId="{77C12DF1-2A5B-444A-956A-FE022D1943F6}" destId="{8259F3C0-AFF3-4D8F-B132-5E85090D7952}" srcOrd="0" destOrd="0" presId="urn:microsoft.com/office/officeart/2005/8/layout/process1"/>
    <dgm:cxn modelId="{7D9B67BA-EBD5-41A3-AB69-6F7400DDC570}" type="presOf" srcId="{17EA6B60-ACD6-4548-ADBB-575DEB46473F}" destId="{AB88AAD9-11C3-4B08-B6C0-0BA523E2404D}" srcOrd="0" destOrd="0" presId="urn:microsoft.com/office/officeart/2005/8/layout/process1"/>
    <dgm:cxn modelId="{2190D0BC-E3CF-46FF-845D-0F210E454A5B}" srcId="{F88A0705-3346-4A51-913A-630EB52810EF}" destId="{77C12DF1-2A5B-444A-956A-FE022D1943F6}" srcOrd="1" destOrd="0" parTransId="{85088C87-8057-4CC6-898F-EBB95191FF27}" sibTransId="{3BF8E797-66A5-48AC-A1FC-FA96B3C9920E}"/>
    <dgm:cxn modelId="{CE01DD90-8FE8-465F-8C2D-7035932C72D8}" type="presOf" srcId="{17EA6B60-ACD6-4548-ADBB-575DEB46473F}" destId="{FAC1BF07-FA68-4EFA-85A7-3FC0361EFA2B}" srcOrd="1" destOrd="0" presId="urn:microsoft.com/office/officeart/2005/8/layout/process1"/>
    <dgm:cxn modelId="{8DCD35FA-3895-43F8-92D7-96A88EF36095}" type="presOf" srcId="{F88A0705-3346-4A51-913A-630EB52810EF}" destId="{559D7CE3-5F72-4784-9B69-5EA1E4534CE4}" srcOrd="0" destOrd="0" presId="urn:microsoft.com/office/officeart/2005/8/layout/process1"/>
    <dgm:cxn modelId="{8AEF2A7C-0248-4700-9CEC-775E0C8E9DCF}" type="presParOf" srcId="{559D7CE3-5F72-4784-9B69-5EA1E4534CE4}" destId="{B03BA00D-1F8F-40B0-B951-1FE591CD9CE1}" srcOrd="0" destOrd="0" presId="urn:microsoft.com/office/officeart/2005/8/layout/process1"/>
    <dgm:cxn modelId="{2AFE3F6B-F631-412D-A5F7-719D40E3342D}" type="presParOf" srcId="{559D7CE3-5F72-4784-9B69-5EA1E4534CE4}" destId="{AB88AAD9-11C3-4B08-B6C0-0BA523E2404D}" srcOrd="1" destOrd="0" presId="urn:microsoft.com/office/officeart/2005/8/layout/process1"/>
    <dgm:cxn modelId="{27199CB1-7738-4875-B4D1-260887CFCA32}" type="presParOf" srcId="{AB88AAD9-11C3-4B08-B6C0-0BA523E2404D}" destId="{FAC1BF07-FA68-4EFA-85A7-3FC0361EFA2B}" srcOrd="0" destOrd="0" presId="urn:microsoft.com/office/officeart/2005/8/layout/process1"/>
    <dgm:cxn modelId="{74CBAF87-E991-4EAC-8CF1-8944C4E861A2}" type="presParOf" srcId="{559D7CE3-5F72-4784-9B69-5EA1E4534CE4}" destId="{8259F3C0-AFF3-4D8F-B132-5E85090D795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process1" loCatId="process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090645B2-23C7-4A0E-9B8C-2C100BA73B97}">
      <dgm:prSet custT="1"/>
      <dgm:spPr>
        <a:solidFill>
          <a:srgbClr val="CCECFF"/>
        </a:solidFill>
      </dgm:spPr>
      <dgm:t>
        <a:bodyPr/>
        <a:lstStyle/>
        <a:p>
          <a:pPr algn="l" rtl="0">
            <a:spcAft>
              <a:spcPts val="0"/>
            </a:spcAft>
          </a:pPr>
          <a:r>
            <a:rPr lang="zh-TW" altLang="en-US" sz="28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增訂團體評議機制</a:t>
          </a:r>
          <a:endParaRPr lang="en-US" altLang="zh-TW" sz="2800" b="1" dirty="0" smtClean="0">
            <a:solidFill>
              <a:srgbClr val="0000FF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just" hangingPunct="0">
            <a:spcAft>
              <a:spcPts val="0"/>
            </a:spcAft>
          </a:pP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同一原因事實造成之金融消費爭議事件，得採行團體評議</a:t>
          </a:r>
          <a:r>
            <a: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(20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人以上金融消費者得授予評議實施權予指定之法人</a:t>
          </a:r>
          <a:r>
            <a: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kumimoji="1" lang="zh-TW" altLang="en-US" sz="2400" b="1" u="none" dirty="0" smtClean="0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A3C0CC9-527A-44ED-AF21-83E40C43FBD4}" type="parTrans" cxnId="{73DDC385-C6CA-4C15-8796-B4C219B0208E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17EA6B60-ACD6-4548-ADBB-575DEB46473F}" type="sibTrans" cxnId="{73DDC385-C6CA-4C15-8796-B4C219B0208E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77C12DF1-2A5B-444A-956A-FE022D1943F6}">
      <dgm:prSet custT="1"/>
      <dgm:spPr>
        <a:solidFill>
          <a:srgbClr val="66FFFF"/>
        </a:solidFill>
      </dgm:spPr>
      <dgm:t>
        <a:bodyPr/>
        <a:lstStyle/>
        <a:p>
          <a:pPr algn="just" hangingPunct="0"/>
          <a:r>
            <a:rPr lang="zh-TW" altLang="zh-TW" sz="28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一致性迅速解決同一原因事實造成之金融消費爭議事件，協助弱勢金融消費者進行評議程序及節省評議資源</a:t>
          </a:r>
          <a:r>
            <a:rPr lang="zh-TW" altLang="en-US" sz="28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endParaRPr lang="zh-TW" altLang="en-US" sz="2800" u="none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5088C87-8057-4CC6-898F-EBB95191FF27}" type="parTrans" cxnId="{2190D0BC-E3CF-46FF-845D-0F210E454A5B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3BF8E797-66A5-48AC-A1FC-FA96B3C9920E}" type="sibTrans" cxnId="{2190D0BC-E3CF-46FF-845D-0F210E454A5B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6611985E-DC84-4454-B39A-5E8469EC283D}" type="pres">
      <dgm:prSet presAssocID="{F88A0705-3346-4A51-913A-630EB52810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3EC33D1-D4E9-4872-B89E-E6660CE1FF24}" type="pres">
      <dgm:prSet presAssocID="{090645B2-23C7-4A0E-9B8C-2C100BA73B9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81321C-E704-4179-81B1-2C3FF5269DB7}" type="pres">
      <dgm:prSet presAssocID="{17EA6B60-ACD6-4548-ADBB-575DEB46473F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E34AA0E0-6124-4DED-B361-AC2FFA0813AE}" type="pres">
      <dgm:prSet presAssocID="{17EA6B60-ACD6-4548-ADBB-575DEB46473F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224D5881-4678-41FF-A5AD-C29490BD68FC}" type="pres">
      <dgm:prSet presAssocID="{77C12DF1-2A5B-444A-956A-FE022D1943F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9585183-EE5A-4D17-92E7-42E6CAD2B729}" type="presOf" srcId="{17EA6B60-ACD6-4548-ADBB-575DEB46473F}" destId="{E34AA0E0-6124-4DED-B361-AC2FFA0813AE}" srcOrd="1" destOrd="0" presId="urn:microsoft.com/office/officeart/2005/8/layout/process1"/>
    <dgm:cxn modelId="{B381B94D-64A2-471C-90AD-37DF10B6D28B}" type="presOf" srcId="{F88A0705-3346-4A51-913A-630EB52810EF}" destId="{6611985E-DC84-4454-B39A-5E8469EC283D}" srcOrd="0" destOrd="0" presId="urn:microsoft.com/office/officeart/2005/8/layout/process1"/>
    <dgm:cxn modelId="{2190D0BC-E3CF-46FF-845D-0F210E454A5B}" srcId="{F88A0705-3346-4A51-913A-630EB52810EF}" destId="{77C12DF1-2A5B-444A-956A-FE022D1943F6}" srcOrd="1" destOrd="0" parTransId="{85088C87-8057-4CC6-898F-EBB95191FF27}" sibTransId="{3BF8E797-66A5-48AC-A1FC-FA96B3C9920E}"/>
    <dgm:cxn modelId="{AFCD0C25-C981-4125-8376-968461AC1A5D}" type="presOf" srcId="{090645B2-23C7-4A0E-9B8C-2C100BA73B97}" destId="{A3EC33D1-D4E9-4872-B89E-E6660CE1FF24}" srcOrd="0" destOrd="0" presId="urn:microsoft.com/office/officeart/2005/8/layout/process1"/>
    <dgm:cxn modelId="{84BB8611-7BCD-4888-9291-932019620009}" type="presOf" srcId="{17EA6B60-ACD6-4548-ADBB-575DEB46473F}" destId="{1B81321C-E704-4179-81B1-2C3FF5269DB7}" srcOrd="0" destOrd="0" presId="urn:microsoft.com/office/officeart/2005/8/layout/process1"/>
    <dgm:cxn modelId="{73DDC385-C6CA-4C15-8796-B4C219B0208E}" srcId="{F88A0705-3346-4A51-913A-630EB52810EF}" destId="{090645B2-23C7-4A0E-9B8C-2C100BA73B97}" srcOrd="0" destOrd="0" parTransId="{6A3C0CC9-527A-44ED-AF21-83E40C43FBD4}" sibTransId="{17EA6B60-ACD6-4548-ADBB-575DEB46473F}"/>
    <dgm:cxn modelId="{B6789BDB-81E0-41B4-B107-9CDEEBC8B5DF}" type="presOf" srcId="{77C12DF1-2A5B-444A-956A-FE022D1943F6}" destId="{224D5881-4678-41FF-A5AD-C29490BD68FC}" srcOrd="0" destOrd="0" presId="urn:microsoft.com/office/officeart/2005/8/layout/process1"/>
    <dgm:cxn modelId="{A3112470-00A8-4744-961C-1C88A78D910B}" type="presParOf" srcId="{6611985E-DC84-4454-B39A-5E8469EC283D}" destId="{A3EC33D1-D4E9-4872-B89E-E6660CE1FF24}" srcOrd="0" destOrd="0" presId="urn:microsoft.com/office/officeart/2005/8/layout/process1"/>
    <dgm:cxn modelId="{155F5CC0-F8A4-48EC-8F84-0D8823BFE63E}" type="presParOf" srcId="{6611985E-DC84-4454-B39A-5E8469EC283D}" destId="{1B81321C-E704-4179-81B1-2C3FF5269DB7}" srcOrd="1" destOrd="0" presId="urn:microsoft.com/office/officeart/2005/8/layout/process1"/>
    <dgm:cxn modelId="{44695CFA-11DD-4594-9E86-8EA688F5C0FD}" type="presParOf" srcId="{1B81321C-E704-4179-81B1-2C3FF5269DB7}" destId="{E34AA0E0-6124-4DED-B361-AC2FFA0813AE}" srcOrd="0" destOrd="0" presId="urn:microsoft.com/office/officeart/2005/8/layout/process1"/>
    <dgm:cxn modelId="{CF370F75-BE6C-425A-B1D2-F77A86C75A7A}" type="presParOf" srcId="{6611985E-DC84-4454-B39A-5E8469EC283D}" destId="{224D5881-4678-41FF-A5AD-C29490BD68F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3BD8951-635E-40C3-B740-B59034E60B56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EE626B1-9C84-4DA0-8A1C-0D27EA84DB1B}">
      <dgm:prSet custT="1"/>
      <dgm:spPr/>
      <dgm:t>
        <a:bodyPr/>
        <a:lstStyle/>
        <a:p>
          <a:pPr rtl="0"/>
          <a:r>
            <a:rPr kumimoji="1"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金融業</a:t>
          </a:r>
          <a:r>
            <a:rPr kumimoji="1"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kumimoji="1"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kumimoji="1"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發展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4445FDF-F7A7-431E-A268-F22325B935B5}" type="parTrans" cxnId="{A469545A-4CF5-4E65-BD2D-AA9597C2F972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25B9178-2762-4695-85FE-0EA3737C43FD}" type="sibTrans" cxnId="{A469545A-4CF5-4E65-BD2D-AA9597C2F972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C49AB47-1A7D-48A7-893C-ED0AB9E016B4}">
      <dgm:prSet custT="1"/>
      <dgm:spPr/>
      <dgm:t>
        <a:bodyPr/>
        <a:lstStyle/>
        <a:p>
          <a:pPr rtl="0"/>
          <a:r>
            <a:rPr kumimoji="1"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消費者</a:t>
          </a:r>
          <a:r>
            <a:rPr kumimoji="1"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kumimoji="1"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kumimoji="1"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保護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59F3C06-07C1-4FA2-ABDA-931448AB82D1}" type="parTrans" cxnId="{B16FFDA1-3F38-4003-ABF8-19B0A4F42F72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F5E8647-B7DA-4E41-AE96-B1DD361D03CD}" type="sibTrans" cxnId="{B16FFDA1-3F38-4003-ABF8-19B0A4F42F72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8903DFE-7F73-4C6D-8F66-8E14A91048B5}">
      <dgm:prSet custT="1"/>
      <dgm:spPr/>
      <dgm:t>
        <a:bodyPr/>
        <a:lstStyle/>
        <a:p>
          <a:pPr rtl="0"/>
          <a:r>
            <a:rPr kumimoji="1"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均衡並重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C6D3237-4C7B-4DE1-936F-3E3106D61BE1}" type="parTrans" cxnId="{D44F571E-29BF-49D3-A564-05599B50807A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85FA1B5-A931-49EF-9DFB-2B60E331CFCC}" type="sibTrans" cxnId="{D44F571E-29BF-49D3-A564-05599B50807A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E203AA9-8B90-476A-8AF3-78244823E4D8}" type="pres">
      <dgm:prSet presAssocID="{43BD8951-635E-40C3-B740-B59034E60B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1ED5583-4D23-42A4-90FE-510C0D01514E}" type="pres">
      <dgm:prSet presAssocID="{1EE626B1-9C84-4DA0-8A1C-0D27EA84DB1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CEA038-1C0E-4A7D-B0E1-B7A481745385}" type="pres">
      <dgm:prSet presAssocID="{925B9178-2762-4695-85FE-0EA3737C43FD}" presName="parTxOnlySpace" presStyleCnt="0"/>
      <dgm:spPr/>
    </dgm:pt>
    <dgm:pt modelId="{FD1290A0-4018-42C1-A947-A4D054DD20B3}" type="pres">
      <dgm:prSet presAssocID="{6C49AB47-1A7D-48A7-893C-ED0AB9E016B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B255FB-3D1E-4AD5-B147-901FBC9BDB7E}" type="pres">
      <dgm:prSet presAssocID="{EF5E8647-B7DA-4E41-AE96-B1DD361D03CD}" presName="parTxOnlySpace" presStyleCnt="0"/>
      <dgm:spPr/>
    </dgm:pt>
    <dgm:pt modelId="{274D0D34-D4B0-48E5-9E77-89714B58526F}" type="pres">
      <dgm:prSet presAssocID="{78903DFE-7F73-4C6D-8F66-8E14A91048B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92939E8-853A-4392-A8A4-BFD7051BE1F6}" type="presOf" srcId="{43BD8951-635E-40C3-B740-B59034E60B56}" destId="{EE203AA9-8B90-476A-8AF3-78244823E4D8}" srcOrd="0" destOrd="0" presId="urn:microsoft.com/office/officeart/2005/8/layout/chevron1"/>
    <dgm:cxn modelId="{A469545A-4CF5-4E65-BD2D-AA9597C2F972}" srcId="{43BD8951-635E-40C3-B740-B59034E60B56}" destId="{1EE626B1-9C84-4DA0-8A1C-0D27EA84DB1B}" srcOrd="0" destOrd="0" parTransId="{E4445FDF-F7A7-431E-A268-F22325B935B5}" sibTransId="{925B9178-2762-4695-85FE-0EA3737C43FD}"/>
    <dgm:cxn modelId="{D44F571E-29BF-49D3-A564-05599B50807A}" srcId="{43BD8951-635E-40C3-B740-B59034E60B56}" destId="{78903DFE-7F73-4C6D-8F66-8E14A91048B5}" srcOrd="2" destOrd="0" parTransId="{FC6D3237-4C7B-4DE1-936F-3E3106D61BE1}" sibTransId="{585FA1B5-A931-49EF-9DFB-2B60E331CFCC}"/>
    <dgm:cxn modelId="{BB80D0EA-31B9-4AA7-8A4B-B64D99CE87A7}" type="presOf" srcId="{6C49AB47-1A7D-48A7-893C-ED0AB9E016B4}" destId="{FD1290A0-4018-42C1-A947-A4D054DD20B3}" srcOrd="0" destOrd="0" presId="urn:microsoft.com/office/officeart/2005/8/layout/chevron1"/>
    <dgm:cxn modelId="{B16FFDA1-3F38-4003-ABF8-19B0A4F42F72}" srcId="{43BD8951-635E-40C3-B740-B59034E60B56}" destId="{6C49AB47-1A7D-48A7-893C-ED0AB9E016B4}" srcOrd="1" destOrd="0" parTransId="{859F3C06-07C1-4FA2-ABDA-931448AB82D1}" sibTransId="{EF5E8647-B7DA-4E41-AE96-B1DD361D03CD}"/>
    <dgm:cxn modelId="{78360DC1-7052-4D18-8EC5-7FFCE838556E}" type="presOf" srcId="{78903DFE-7F73-4C6D-8F66-8E14A91048B5}" destId="{274D0D34-D4B0-48E5-9E77-89714B58526F}" srcOrd="0" destOrd="0" presId="urn:microsoft.com/office/officeart/2005/8/layout/chevron1"/>
    <dgm:cxn modelId="{AB358A72-F9EA-490D-964B-F2B5997F88A8}" type="presOf" srcId="{1EE626B1-9C84-4DA0-8A1C-0D27EA84DB1B}" destId="{51ED5583-4D23-42A4-90FE-510C0D01514E}" srcOrd="0" destOrd="0" presId="urn:microsoft.com/office/officeart/2005/8/layout/chevron1"/>
    <dgm:cxn modelId="{2A517E55-E24A-4216-9AC9-5BBC4FC1A85F}" type="presParOf" srcId="{EE203AA9-8B90-476A-8AF3-78244823E4D8}" destId="{51ED5583-4D23-42A4-90FE-510C0D01514E}" srcOrd="0" destOrd="0" presId="urn:microsoft.com/office/officeart/2005/8/layout/chevron1"/>
    <dgm:cxn modelId="{477E9615-34D5-496D-A4E7-E17B15ADC627}" type="presParOf" srcId="{EE203AA9-8B90-476A-8AF3-78244823E4D8}" destId="{0CCEA038-1C0E-4A7D-B0E1-B7A481745385}" srcOrd="1" destOrd="0" presId="urn:microsoft.com/office/officeart/2005/8/layout/chevron1"/>
    <dgm:cxn modelId="{75E5FFD2-D9FC-413E-AE9D-7DDD72C347B2}" type="presParOf" srcId="{EE203AA9-8B90-476A-8AF3-78244823E4D8}" destId="{FD1290A0-4018-42C1-A947-A4D054DD20B3}" srcOrd="2" destOrd="0" presId="urn:microsoft.com/office/officeart/2005/8/layout/chevron1"/>
    <dgm:cxn modelId="{72B93726-08B5-4EBE-AACA-52FD7F4B5C4F}" type="presParOf" srcId="{EE203AA9-8B90-476A-8AF3-78244823E4D8}" destId="{EBB255FB-3D1E-4AD5-B147-901FBC9BDB7E}" srcOrd="3" destOrd="0" presId="urn:microsoft.com/office/officeart/2005/8/layout/chevron1"/>
    <dgm:cxn modelId="{057FF99C-E920-42B1-8E50-987847BD7A5F}" type="presParOf" srcId="{EE203AA9-8B90-476A-8AF3-78244823E4D8}" destId="{274D0D34-D4B0-48E5-9E77-89714B58526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C947BA3-B328-41EA-B577-4E465547C999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2B86AFA-AD40-4CE5-826F-43E4ED2E5BD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kumimoji="1" lang="zh-TW" altLang="en-US" sz="2800" smtClean="0">
              <a:latin typeface="標楷體" panose="03000509000000000000" pitchFamily="65" charset="-120"/>
              <a:ea typeface="標楷體" panose="03000509000000000000" pitchFamily="65" charset="-120"/>
            </a:rPr>
            <a:t>深耕台灣</a:t>
          </a:r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9F2AFBB-067B-4C57-B02F-C21D5BFC8AA6}" type="parTrans" cxnId="{FB872279-79AA-4133-99CC-D4084A49465D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3E3098C-0AE5-41CA-8456-A7F513C48156}" type="sibTrans" cxnId="{FB872279-79AA-4133-99CC-D4084A49465D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15A49BF-07F2-4D44-AD5A-85BB218564A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kumimoji="1" lang="zh-TW" altLang="en-US" sz="2800" smtClean="0">
              <a:latin typeface="標楷體" panose="03000509000000000000" pitchFamily="65" charset="-120"/>
              <a:ea typeface="標楷體" panose="03000509000000000000" pitchFamily="65" charset="-120"/>
            </a:rPr>
            <a:t>布局亞洲</a:t>
          </a:r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94C6FB1-E9D1-44B8-B654-B4886976F5E4}" type="parTrans" cxnId="{1F284D6F-B092-4157-B1B1-5780A07289EE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6F2D84-1902-452F-A058-31800FA4805D}" type="sibTrans" cxnId="{1F284D6F-B092-4157-B1B1-5780A07289EE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13E989-FD55-45BC-A445-D52C8E91F0F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kumimoji="1" lang="zh-TW" altLang="en-US" sz="2800" smtClean="0">
              <a:latin typeface="標楷體" panose="03000509000000000000" pitchFamily="65" charset="-120"/>
              <a:ea typeface="標楷體" panose="03000509000000000000" pitchFamily="65" charset="-120"/>
            </a:rPr>
            <a:t>平行發展</a:t>
          </a:r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60F0E8A-C3B7-4183-861E-D54DC3D44013}" type="parTrans" cxnId="{F9E865E6-3297-4EE2-8E1D-FA46C94F0F2F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A14BC62-6C00-4618-9D99-FC02B0593611}" type="sibTrans" cxnId="{F9E865E6-3297-4EE2-8E1D-FA46C94F0F2F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A0FDCDC-8FD8-4FAF-8835-5B51BDC0C0BA}" type="pres">
      <dgm:prSet presAssocID="{2C947BA3-B328-41EA-B577-4E465547C9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1C931A4-D35C-4E50-9A56-BC5CC4101B72}" type="pres">
      <dgm:prSet presAssocID="{72B86AFA-AD40-4CE5-826F-43E4ED2E5BD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620EA9-9447-4BFA-8DAE-92D7530B82FF}" type="pres">
      <dgm:prSet presAssocID="{C3E3098C-0AE5-41CA-8456-A7F513C48156}" presName="parTxOnlySpace" presStyleCnt="0"/>
      <dgm:spPr/>
    </dgm:pt>
    <dgm:pt modelId="{5F27CA42-B513-416C-A8B6-283925932460}" type="pres">
      <dgm:prSet presAssocID="{415A49BF-07F2-4D44-AD5A-85BB218564A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6C7A4C-3561-4C13-B924-4635C4A6CB39}" type="pres">
      <dgm:prSet presAssocID="{2A6F2D84-1902-452F-A058-31800FA4805D}" presName="parTxOnlySpace" presStyleCnt="0"/>
      <dgm:spPr/>
    </dgm:pt>
    <dgm:pt modelId="{50BACD0C-BADB-4353-9492-F6E47EC69A5A}" type="pres">
      <dgm:prSet presAssocID="{4313E989-FD55-45BC-A445-D52C8E91F0F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9E865E6-3297-4EE2-8E1D-FA46C94F0F2F}" srcId="{2C947BA3-B328-41EA-B577-4E465547C999}" destId="{4313E989-FD55-45BC-A445-D52C8E91F0F9}" srcOrd="2" destOrd="0" parTransId="{360F0E8A-C3B7-4183-861E-D54DC3D44013}" sibTransId="{1A14BC62-6C00-4618-9D99-FC02B0593611}"/>
    <dgm:cxn modelId="{E496D5D8-9A13-46A6-85E0-519608A18936}" type="presOf" srcId="{72B86AFA-AD40-4CE5-826F-43E4ED2E5BD5}" destId="{01C931A4-D35C-4E50-9A56-BC5CC4101B72}" srcOrd="0" destOrd="0" presId="urn:microsoft.com/office/officeart/2005/8/layout/chevron1"/>
    <dgm:cxn modelId="{18B659B5-2E48-48AB-8830-17826FFACC01}" type="presOf" srcId="{415A49BF-07F2-4D44-AD5A-85BB218564A2}" destId="{5F27CA42-B513-416C-A8B6-283925932460}" srcOrd="0" destOrd="0" presId="urn:microsoft.com/office/officeart/2005/8/layout/chevron1"/>
    <dgm:cxn modelId="{1F284D6F-B092-4157-B1B1-5780A07289EE}" srcId="{2C947BA3-B328-41EA-B577-4E465547C999}" destId="{415A49BF-07F2-4D44-AD5A-85BB218564A2}" srcOrd="1" destOrd="0" parTransId="{294C6FB1-E9D1-44B8-B654-B4886976F5E4}" sibTransId="{2A6F2D84-1902-452F-A058-31800FA4805D}"/>
    <dgm:cxn modelId="{3472F2EB-AD5E-4D15-B78C-511436A930B4}" type="presOf" srcId="{4313E989-FD55-45BC-A445-D52C8E91F0F9}" destId="{50BACD0C-BADB-4353-9492-F6E47EC69A5A}" srcOrd="0" destOrd="0" presId="urn:microsoft.com/office/officeart/2005/8/layout/chevron1"/>
    <dgm:cxn modelId="{FB872279-79AA-4133-99CC-D4084A49465D}" srcId="{2C947BA3-B328-41EA-B577-4E465547C999}" destId="{72B86AFA-AD40-4CE5-826F-43E4ED2E5BD5}" srcOrd="0" destOrd="0" parTransId="{F9F2AFBB-067B-4C57-B02F-C21D5BFC8AA6}" sibTransId="{C3E3098C-0AE5-41CA-8456-A7F513C48156}"/>
    <dgm:cxn modelId="{AD630642-A437-4732-A48A-19E926CFD759}" type="presOf" srcId="{2C947BA3-B328-41EA-B577-4E465547C999}" destId="{5A0FDCDC-8FD8-4FAF-8835-5B51BDC0C0BA}" srcOrd="0" destOrd="0" presId="urn:microsoft.com/office/officeart/2005/8/layout/chevron1"/>
    <dgm:cxn modelId="{380A0255-0633-44DC-A85E-3186A445F2DA}" type="presParOf" srcId="{5A0FDCDC-8FD8-4FAF-8835-5B51BDC0C0BA}" destId="{01C931A4-D35C-4E50-9A56-BC5CC4101B72}" srcOrd="0" destOrd="0" presId="urn:microsoft.com/office/officeart/2005/8/layout/chevron1"/>
    <dgm:cxn modelId="{0F7889BA-B2B8-4402-91BF-37D205F7A9DC}" type="presParOf" srcId="{5A0FDCDC-8FD8-4FAF-8835-5B51BDC0C0BA}" destId="{BE620EA9-9447-4BFA-8DAE-92D7530B82FF}" srcOrd="1" destOrd="0" presId="urn:microsoft.com/office/officeart/2005/8/layout/chevron1"/>
    <dgm:cxn modelId="{3CF0D39F-66C0-407A-A40A-B9D4315DF8DD}" type="presParOf" srcId="{5A0FDCDC-8FD8-4FAF-8835-5B51BDC0C0BA}" destId="{5F27CA42-B513-416C-A8B6-283925932460}" srcOrd="2" destOrd="0" presId="urn:microsoft.com/office/officeart/2005/8/layout/chevron1"/>
    <dgm:cxn modelId="{BDB90C12-2AE8-474D-9FC6-CC69B1126F2E}" type="presParOf" srcId="{5A0FDCDC-8FD8-4FAF-8835-5B51BDC0C0BA}" destId="{4E6C7A4C-3561-4C13-B924-4635C4A6CB39}" srcOrd="3" destOrd="0" presId="urn:microsoft.com/office/officeart/2005/8/layout/chevron1"/>
    <dgm:cxn modelId="{C0C3E119-370A-41B2-9F42-458DF8378968}" type="presParOf" srcId="{5A0FDCDC-8FD8-4FAF-8835-5B51BDC0C0BA}" destId="{50BACD0C-BADB-4353-9492-F6E47EC69A5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F78044E-BF6C-49B1-AAB8-449B65C713AF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61ADB88-0894-4180-AA46-C41C73A83E9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kumimoji="1"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金融產業</a:t>
          </a:r>
          <a:r>
            <a:rPr kumimoji="1"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kumimoji="1"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kumimoji="1"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發展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015948C-DC06-42C4-9539-F9FABE8DE3F9}" type="parTrans" cxnId="{87EACE53-9464-4DDB-8484-F80FBBD0EE20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706432D-68A0-4706-9CBD-85DD224620C7}" type="sibTrans" cxnId="{87EACE53-9464-4DDB-8484-F80FBBD0EE20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E9B2418-6F1C-4A3A-970F-C9FCBF3A249D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kumimoji="1"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一般產業</a:t>
          </a:r>
          <a:r>
            <a:rPr kumimoji="1"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kumimoji="1"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kumimoji="1"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發展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9495344-3EFA-40A0-A6C4-A609E88A28F5}" type="parTrans" cxnId="{B9ECF583-EA22-4396-8D01-396BECCF1772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9EE0663-CB7C-40F0-A35C-4C3BFF5394A8}" type="sibTrans" cxnId="{B9ECF583-EA22-4396-8D01-396BECCF1772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299BF0E-2DD3-4530-A204-CA4B9124B05B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協力合作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97C7E61-D81D-4AD1-9232-4C972A97F452}" type="parTrans" cxnId="{72E91B39-62DC-4023-BF3F-2EF2719917ED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282D737-E2F5-47E3-8EF3-99BB64010142}" type="sibTrans" cxnId="{72E91B39-62DC-4023-BF3F-2EF2719917ED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610558E-FCD1-4665-9A71-F1F23876EE47}" type="pres">
      <dgm:prSet presAssocID="{9F78044E-BF6C-49B1-AAB8-449B65C713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765EDF3-A9E3-4343-A9AD-AE983FD31E8D}" type="pres">
      <dgm:prSet presAssocID="{761ADB88-0894-4180-AA46-C41C73A83E9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E11585-FD6E-41C1-8DD3-93F4ED8DB7F7}" type="pres">
      <dgm:prSet presAssocID="{2706432D-68A0-4706-9CBD-85DD224620C7}" presName="parTxOnlySpace" presStyleCnt="0"/>
      <dgm:spPr/>
    </dgm:pt>
    <dgm:pt modelId="{4AD66FED-9447-4554-9C71-ED5B7A6F2C2F}" type="pres">
      <dgm:prSet presAssocID="{1E9B2418-6F1C-4A3A-970F-C9FCBF3A249D}" presName="parTxOnly" presStyleLbl="node1" presStyleIdx="1" presStyleCnt="3" custLinFactNeighborX="-1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934CE9-526C-48FA-9424-F7910E7D9024}" type="pres">
      <dgm:prSet presAssocID="{F9EE0663-CB7C-40F0-A35C-4C3BFF5394A8}" presName="parTxOnlySpace" presStyleCnt="0"/>
      <dgm:spPr/>
    </dgm:pt>
    <dgm:pt modelId="{8B8BACAC-C56C-41D1-A8E2-7BCFCA039FA7}" type="pres">
      <dgm:prSet presAssocID="{F299BF0E-2DD3-4530-A204-CA4B9124B05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7EACE53-9464-4DDB-8484-F80FBBD0EE20}" srcId="{9F78044E-BF6C-49B1-AAB8-449B65C713AF}" destId="{761ADB88-0894-4180-AA46-C41C73A83E97}" srcOrd="0" destOrd="0" parTransId="{3015948C-DC06-42C4-9539-F9FABE8DE3F9}" sibTransId="{2706432D-68A0-4706-9CBD-85DD224620C7}"/>
    <dgm:cxn modelId="{B9ECF583-EA22-4396-8D01-396BECCF1772}" srcId="{9F78044E-BF6C-49B1-AAB8-449B65C713AF}" destId="{1E9B2418-6F1C-4A3A-970F-C9FCBF3A249D}" srcOrd="1" destOrd="0" parTransId="{A9495344-3EFA-40A0-A6C4-A609E88A28F5}" sibTransId="{F9EE0663-CB7C-40F0-A35C-4C3BFF5394A8}"/>
    <dgm:cxn modelId="{698D383C-658B-46BE-BFA4-00E3F91628E8}" type="presOf" srcId="{F299BF0E-2DD3-4530-A204-CA4B9124B05B}" destId="{8B8BACAC-C56C-41D1-A8E2-7BCFCA039FA7}" srcOrd="0" destOrd="0" presId="urn:microsoft.com/office/officeart/2005/8/layout/chevron1"/>
    <dgm:cxn modelId="{933835B3-37FB-42AE-9E79-59FB70307491}" type="presOf" srcId="{761ADB88-0894-4180-AA46-C41C73A83E97}" destId="{7765EDF3-A9E3-4343-A9AD-AE983FD31E8D}" srcOrd="0" destOrd="0" presId="urn:microsoft.com/office/officeart/2005/8/layout/chevron1"/>
    <dgm:cxn modelId="{4B94DE88-D064-442A-A155-BC54D51B89F6}" type="presOf" srcId="{9F78044E-BF6C-49B1-AAB8-449B65C713AF}" destId="{D610558E-FCD1-4665-9A71-F1F23876EE47}" srcOrd="0" destOrd="0" presId="urn:microsoft.com/office/officeart/2005/8/layout/chevron1"/>
    <dgm:cxn modelId="{2DDB7503-6E15-4828-8DDA-7FDA2CA7BFC9}" type="presOf" srcId="{1E9B2418-6F1C-4A3A-970F-C9FCBF3A249D}" destId="{4AD66FED-9447-4554-9C71-ED5B7A6F2C2F}" srcOrd="0" destOrd="0" presId="urn:microsoft.com/office/officeart/2005/8/layout/chevron1"/>
    <dgm:cxn modelId="{72E91B39-62DC-4023-BF3F-2EF2719917ED}" srcId="{9F78044E-BF6C-49B1-AAB8-449B65C713AF}" destId="{F299BF0E-2DD3-4530-A204-CA4B9124B05B}" srcOrd="2" destOrd="0" parTransId="{E97C7E61-D81D-4AD1-9232-4C972A97F452}" sibTransId="{F282D737-E2F5-47E3-8EF3-99BB64010142}"/>
    <dgm:cxn modelId="{370CEEEA-89BD-4537-9D95-DA263112A8F1}" type="presParOf" srcId="{D610558E-FCD1-4665-9A71-F1F23876EE47}" destId="{7765EDF3-A9E3-4343-A9AD-AE983FD31E8D}" srcOrd="0" destOrd="0" presId="urn:microsoft.com/office/officeart/2005/8/layout/chevron1"/>
    <dgm:cxn modelId="{EF14C725-A972-4BF2-913F-1D351B0B2F1B}" type="presParOf" srcId="{D610558E-FCD1-4665-9A71-F1F23876EE47}" destId="{5EE11585-FD6E-41C1-8DD3-93F4ED8DB7F7}" srcOrd="1" destOrd="0" presId="urn:microsoft.com/office/officeart/2005/8/layout/chevron1"/>
    <dgm:cxn modelId="{25FDB4E1-EC39-4F9D-BA29-8A751597BFAA}" type="presParOf" srcId="{D610558E-FCD1-4665-9A71-F1F23876EE47}" destId="{4AD66FED-9447-4554-9C71-ED5B7A6F2C2F}" srcOrd="2" destOrd="0" presId="urn:microsoft.com/office/officeart/2005/8/layout/chevron1"/>
    <dgm:cxn modelId="{DC27F9B1-24A1-4FF1-8507-DB764A3783D5}" type="presParOf" srcId="{D610558E-FCD1-4665-9A71-F1F23876EE47}" destId="{8F934CE9-526C-48FA-9424-F7910E7D9024}" srcOrd="3" destOrd="0" presId="urn:microsoft.com/office/officeart/2005/8/layout/chevron1"/>
    <dgm:cxn modelId="{1C19C344-8F4C-4777-BCC3-7847A78A58E5}" type="presParOf" srcId="{D610558E-FCD1-4665-9A71-F1F23876EE47}" destId="{8B8BACAC-C56C-41D1-A8E2-7BCFCA039FA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arrow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5C11924-8864-42B1-A5E4-D77B603D9596}">
      <dgm:prSet custT="1"/>
      <dgm:spPr/>
      <dgm:t>
        <a:bodyPr/>
        <a:lstStyle/>
        <a:p>
          <a:pPr algn="just" rtl="0"/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目前我國個人及網路商店約</a:t>
          </a:r>
          <a:r>
            <a:rPr kumimoji="1"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萬家。</a:t>
          </a:r>
          <a:endParaRPr lang="zh-TW" sz="24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C57951F-ABA2-4C5D-BAD0-DDC3B48BBE70}" type="par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17C82CC-3912-42DC-A425-8E4FCB9401B2}" type="sib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0C4D8A3-EFDD-4C40-B493-4F342A49691A}">
      <dgm:prSet custT="1"/>
      <dgm:spPr/>
      <dgm:t>
        <a:bodyPr/>
        <a:lstStyle/>
        <a:p>
          <a:pPr algn="just" rtl="0"/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預估</a:t>
          </a:r>
          <a:r>
            <a:rPr kumimoji="1"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104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年度個人及網路商店成長</a:t>
          </a:r>
          <a:r>
            <a:rPr kumimoji="1"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r>
            <a:rPr kumimoji="1"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成，</a:t>
          </a:r>
          <a:r>
            <a:rPr kumimoji="1" lang="zh-TW" altLang="en-US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增加約</a:t>
          </a:r>
          <a:r>
            <a:rPr kumimoji="1" lang="en-US" altLang="zh-TW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en-US" altLang="zh-TW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kumimoji="1" lang="zh-TW" altLang="en-US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r>
            <a:rPr kumimoji="1" lang="en-US" altLang="zh-TW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kumimoji="1" lang="zh-TW" altLang="en-US" sz="24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萬家。</a:t>
          </a:r>
          <a:endParaRPr lang="zh-TW" sz="2400" dirty="0">
            <a:solidFill>
              <a:srgbClr val="00B0F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207D9D-349B-402F-B820-90EA7855FA17}" type="par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F4F568D-0ED4-4ED9-BF32-21F049E2A21D}" type="sib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81D56BD-C4C3-42A9-BE2A-3D254F067841}" type="pres">
      <dgm:prSet presAssocID="{F88A0705-3346-4A51-913A-630EB52810EF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948F930-74E6-48BA-93A7-2F3A52EE2939}" type="pres">
      <dgm:prSet presAssocID="{F88A0705-3346-4A51-913A-630EB52810EF}" presName="arrow" presStyleLbl="bgShp" presStyleIdx="0" presStyleCnt="1"/>
      <dgm:spPr>
        <a:solidFill>
          <a:srgbClr val="97ADD9"/>
        </a:solidFill>
      </dgm:spPr>
    </dgm:pt>
    <dgm:pt modelId="{575F6450-ED3F-4A52-8905-83C103B39B9A}" type="pres">
      <dgm:prSet presAssocID="{F88A0705-3346-4A51-913A-630EB52810EF}" presName="arrowDiagram2" presStyleCnt="0"/>
      <dgm:spPr/>
    </dgm:pt>
    <dgm:pt modelId="{DACD12B8-117C-4819-8834-226849375EE3}" type="pres">
      <dgm:prSet presAssocID="{F5C11924-8864-42B1-A5E4-D77B603D9596}" presName="bullet2a" presStyleLbl="node1" presStyleIdx="0" presStyleCnt="2" custLinFactNeighborX="-51601" custLinFactNeighborY="35161"/>
      <dgm:spPr>
        <a:solidFill>
          <a:schemeClr val="tx2"/>
        </a:solidFill>
      </dgm:spPr>
    </dgm:pt>
    <dgm:pt modelId="{7E277073-22F5-46C4-B689-299CF8772C93}" type="pres">
      <dgm:prSet presAssocID="{F5C11924-8864-42B1-A5E4-D77B603D9596}" presName="textBox2a" presStyleLbl="revTx" presStyleIdx="0" presStyleCnt="2" custScaleY="65997" custLinFactNeighborX="-14257" custLinFactNeighborY="488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E5F049-3B8B-4F3A-AEE6-90DFE65AC1EA}" type="pres">
      <dgm:prSet presAssocID="{80C4D8A3-EFDD-4C40-B493-4F342A49691A}" presName="bullet2b" presStyleLbl="node1" presStyleIdx="1" presStyleCnt="2" custLinFactNeighborX="43032" custLinFactNeighborY="-14727"/>
      <dgm:spPr>
        <a:solidFill>
          <a:srgbClr val="0000FF"/>
        </a:solidFill>
      </dgm:spPr>
    </dgm:pt>
    <dgm:pt modelId="{7F0439A8-7089-46CE-AF2D-61DA3CCF41A2}" type="pres">
      <dgm:prSet presAssocID="{80C4D8A3-EFDD-4C40-B493-4F342A49691A}" presName="textBox2b" presStyleLbl="revTx" presStyleIdx="1" presStyleCnt="2" custScaleX="125470" custScaleY="72026" custLinFactNeighborX="8133" custLinFactNeighborY="96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731A003-CA5C-45D0-9A15-ACBED8FD446F}" type="presOf" srcId="{F5C11924-8864-42B1-A5E4-D77B603D9596}" destId="{7E277073-22F5-46C4-B689-299CF8772C93}" srcOrd="0" destOrd="0" presId="urn:microsoft.com/office/officeart/2005/8/layout/arrow2"/>
    <dgm:cxn modelId="{4FEE3CFC-6986-4B3E-8C9C-40DC8CAA6399}" type="presOf" srcId="{80C4D8A3-EFDD-4C40-B493-4F342A49691A}" destId="{7F0439A8-7089-46CE-AF2D-61DA3CCF41A2}" srcOrd="0" destOrd="0" presId="urn:microsoft.com/office/officeart/2005/8/layout/arrow2"/>
    <dgm:cxn modelId="{BE7096D6-2711-4374-8052-A357728FAC89}" type="presOf" srcId="{F88A0705-3346-4A51-913A-630EB52810EF}" destId="{981D56BD-C4C3-42A9-BE2A-3D254F067841}" srcOrd="0" destOrd="0" presId="urn:microsoft.com/office/officeart/2005/8/layout/arrow2"/>
    <dgm:cxn modelId="{FA5FE929-0792-46A9-B453-EEF0C1180F8E}" srcId="{F88A0705-3346-4A51-913A-630EB52810EF}" destId="{80C4D8A3-EFDD-4C40-B493-4F342A49691A}" srcOrd="1" destOrd="0" parTransId="{3A207D9D-349B-402F-B820-90EA7855FA17}" sibTransId="{3F4F568D-0ED4-4ED9-BF32-21F049E2A21D}"/>
    <dgm:cxn modelId="{1A54C64D-4764-4E8A-9A22-523CD446CC77}" srcId="{F88A0705-3346-4A51-913A-630EB52810EF}" destId="{F5C11924-8864-42B1-A5E4-D77B603D9596}" srcOrd="0" destOrd="0" parTransId="{9C57951F-ABA2-4C5D-BAD0-DDC3B48BBE70}" sibTransId="{F17C82CC-3912-42DC-A425-8E4FCB9401B2}"/>
    <dgm:cxn modelId="{AD9AEC0D-7FDB-4BE9-A099-E71C4E843F1C}" type="presParOf" srcId="{981D56BD-C4C3-42A9-BE2A-3D254F067841}" destId="{0948F930-74E6-48BA-93A7-2F3A52EE2939}" srcOrd="0" destOrd="0" presId="urn:microsoft.com/office/officeart/2005/8/layout/arrow2"/>
    <dgm:cxn modelId="{7CA50E39-C8DE-4DE3-85CE-61F62248319E}" type="presParOf" srcId="{981D56BD-C4C3-42A9-BE2A-3D254F067841}" destId="{575F6450-ED3F-4A52-8905-83C103B39B9A}" srcOrd="1" destOrd="0" presId="urn:microsoft.com/office/officeart/2005/8/layout/arrow2"/>
    <dgm:cxn modelId="{3D9E7C2F-1C34-469B-9D18-CB8454D4560F}" type="presParOf" srcId="{575F6450-ED3F-4A52-8905-83C103B39B9A}" destId="{DACD12B8-117C-4819-8834-226849375EE3}" srcOrd="0" destOrd="0" presId="urn:microsoft.com/office/officeart/2005/8/layout/arrow2"/>
    <dgm:cxn modelId="{7C0E0EF0-6F8A-4634-8557-80EA6A067D7C}" type="presParOf" srcId="{575F6450-ED3F-4A52-8905-83C103B39B9A}" destId="{7E277073-22F5-46C4-B689-299CF8772C93}" srcOrd="1" destOrd="0" presId="urn:microsoft.com/office/officeart/2005/8/layout/arrow2"/>
    <dgm:cxn modelId="{75BCEFD4-83E2-43E4-B13C-048D71DE11E6}" type="presParOf" srcId="{575F6450-ED3F-4A52-8905-83C103B39B9A}" destId="{ACE5F049-3B8B-4F3A-AEE6-90DFE65AC1EA}" srcOrd="2" destOrd="0" presId="urn:microsoft.com/office/officeart/2005/8/layout/arrow2"/>
    <dgm:cxn modelId="{C33D77CD-660E-4437-8AB9-6862C0C5D47F}" type="presParOf" srcId="{575F6450-ED3F-4A52-8905-83C103B39B9A}" destId="{7F0439A8-7089-46CE-AF2D-61DA3CCF41A2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h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5C11924-8864-42B1-A5E4-D77B603D9596}">
      <dgm:prSet custT="1"/>
      <dgm:spPr/>
      <dgm:t>
        <a:bodyPr anchor="t"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放寬銀行轉投資規定</a:t>
          </a:r>
          <a:endParaRPr kumimoji="1" lang="en-US" altLang="zh-TW" sz="2800" b="1" dirty="0" smtClean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algn="just" rtl="0" hangingPunct="0">
            <a:lnSpc>
              <a:spcPct val="90000"/>
            </a:lnSpc>
            <a:spcAft>
              <a:spcPct val="35000"/>
            </a:spcAft>
          </a:pP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將銀行轉投資限額，由「實收資本額」修正以「淨值」為計算基礎。</a:t>
          </a:r>
          <a:endParaRPr lang="zh-TW" sz="24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C57951F-ABA2-4C5D-BAD0-DDC3B48BBE70}" type="par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17C82CC-3912-42DC-A425-8E4FCB9401B2}" type="sib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1F4F432-F8B4-446C-BE5D-4FB67A0343B3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zh-TW" altLang="en-US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修正重點</a:t>
          </a:r>
          <a:endParaRPr lang="zh-TW" sz="28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8832244-0DCF-4818-BCC0-90CC2BBB5094}" type="parTrans" cxnId="{F49CAA1D-C039-460B-A4CB-3F39F2C0F338}">
      <dgm:prSet/>
      <dgm:spPr/>
      <dgm:t>
        <a:bodyPr/>
        <a:lstStyle/>
        <a:p>
          <a:endParaRPr lang="zh-TW" altLang="en-US"/>
        </a:p>
      </dgm:t>
    </dgm:pt>
    <dgm:pt modelId="{3022525C-4315-417E-8028-1A60B52BB53F}" type="sibTrans" cxnId="{F49CAA1D-C039-460B-A4CB-3F39F2C0F338}">
      <dgm:prSet/>
      <dgm:spPr>
        <a:solidFill>
          <a:srgbClr val="97ADD9"/>
        </a:solidFill>
      </dgm:spPr>
      <dgm:t>
        <a:bodyPr/>
        <a:lstStyle/>
        <a:p>
          <a:endParaRPr lang="zh-TW" altLang="en-US"/>
        </a:p>
      </dgm:t>
    </dgm:pt>
    <dgm:pt modelId="{3D5244B8-A8B9-49DE-9A17-A343A2CB7F7E}">
      <dgm:prSet custT="1"/>
      <dgm:spPr>
        <a:solidFill>
          <a:srgbClr val="00B0F0"/>
        </a:solidFill>
      </dgm:spPr>
      <dgm:t>
        <a:bodyPr/>
        <a:lstStyle/>
        <a:p>
          <a:pPr algn="ctr" rtl="0">
            <a:lnSpc>
              <a:spcPct val="90000"/>
            </a:lnSpc>
            <a:spcAft>
              <a:spcPct val="35000"/>
            </a:spcAft>
          </a:pPr>
          <a:r>
            <a:rPr kumimoji="1" lang="zh-TW" altLang="en-US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預期效益</a:t>
          </a:r>
          <a:endParaRPr kumimoji="1" lang="zh-TW" sz="28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57E0CF9D-15F7-4052-8F01-C2837F06D48F}" type="parTrans" cxnId="{56B1DC75-0352-443A-977C-62244EECD5F1}">
      <dgm:prSet/>
      <dgm:spPr/>
      <dgm:t>
        <a:bodyPr/>
        <a:lstStyle/>
        <a:p>
          <a:endParaRPr lang="zh-TW" altLang="en-US"/>
        </a:p>
      </dgm:t>
    </dgm:pt>
    <dgm:pt modelId="{4CB27DC1-B3E4-45E4-944A-C26B63ED5761}" type="sibTrans" cxnId="{56B1DC75-0352-443A-977C-62244EECD5F1}">
      <dgm:prSet/>
      <dgm:spPr/>
      <dgm:t>
        <a:bodyPr/>
        <a:lstStyle/>
        <a:p>
          <a:endParaRPr lang="zh-TW" altLang="en-US"/>
        </a:p>
      </dgm:t>
    </dgm:pt>
    <dgm:pt modelId="{80C4D8A3-EFDD-4C40-B493-4F342A49691A}">
      <dgm:prSet custT="1"/>
      <dgm:spPr/>
      <dgm:t>
        <a:bodyPr anchor="b" anchorCtr="1"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擴大海外布局</a:t>
          </a:r>
        </a:p>
        <a:p>
          <a:pPr algn="just" rtl="0" hangingPunct="0">
            <a:lnSpc>
              <a:spcPct val="100000"/>
            </a:lnSpc>
            <a:spcAft>
              <a:spcPct val="35000"/>
            </a:spcAft>
          </a:pP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估計全體銀行可增加近</a:t>
          </a:r>
          <a:r>
            <a:rPr kumimoji="1" lang="en-US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5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千億元併購動能。</a:t>
          </a:r>
          <a:endParaRPr kumimoji="1" lang="zh-TW" sz="24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F4F568D-0ED4-4ED9-BF32-21F049E2A21D}" type="sib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207D9D-349B-402F-B820-90EA7855FA17}" type="par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CC9327A7-7D0B-47C2-BC2A-07454ECF3B75}">
      <dgm:prSet custT="1"/>
      <dgm:spPr/>
      <dgm:t>
        <a:bodyPr anchor="b" anchorCtr="1"/>
        <a:lstStyle/>
        <a:p>
          <a:pPr algn="l" rtl="0">
            <a:lnSpc>
              <a:spcPct val="150000"/>
            </a:lnSpc>
            <a:spcAft>
              <a:spcPts val="0"/>
            </a:spcAft>
          </a:pPr>
          <a:endParaRPr kumimoji="1" lang="en-US" altLang="zh-TW" sz="240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algn="ctr" rtl="0">
            <a:lnSpc>
              <a:spcPct val="90000"/>
            </a:lnSpc>
            <a:spcAft>
              <a:spcPct val="35000"/>
            </a:spcAft>
          </a:pPr>
          <a:endParaRPr kumimoji="1" lang="zh-TW" sz="24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A723B15-394A-4DED-BCED-4C3EB74545A9}" type="parTrans" cxnId="{A6872232-B309-4BA1-902B-2A606B02313A}">
      <dgm:prSet/>
      <dgm:spPr/>
    </dgm:pt>
    <dgm:pt modelId="{F2C63226-FBE0-4D87-9F7E-248766423DAD}" type="sibTrans" cxnId="{A6872232-B309-4BA1-902B-2A606B02313A}">
      <dgm:prSet/>
      <dgm:spPr/>
    </dgm:pt>
    <dgm:pt modelId="{EBA19DED-F62C-434C-AD77-2FDE079B065F}" type="pres">
      <dgm:prSet presAssocID="{F88A0705-3346-4A51-913A-630EB52810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B132643-3176-4EE2-B7AC-7E9B4F52DF01}" type="pres">
      <dgm:prSet presAssocID="{F88A0705-3346-4A51-913A-630EB52810EF}" presName="tSp" presStyleCnt="0"/>
      <dgm:spPr/>
    </dgm:pt>
    <dgm:pt modelId="{76A33159-3097-471A-8487-B860E1467857}" type="pres">
      <dgm:prSet presAssocID="{F88A0705-3346-4A51-913A-630EB52810EF}" presName="bSp" presStyleCnt="0"/>
      <dgm:spPr/>
    </dgm:pt>
    <dgm:pt modelId="{FC9146EE-062B-42A6-8414-BB995E2BF801}" type="pres">
      <dgm:prSet presAssocID="{F88A0705-3346-4A51-913A-630EB52810EF}" presName="process" presStyleCnt="0"/>
      <dgm:spPr/>
    </dgm:pt>
    <dgm:pt modelId="{94E33E99-0477-4F61-96C4-D8CA71ACC18C}" type="pres">
      <dgm:prSet presAssocID="{81F4F432-F8B4-446C-BE5D-4FB67A0343B3}" presName="composite1" presStyleCnt="0"/>
      <dgm:spPr/>
    </dgm:pt>
    <dgm:pt modelId="{5E8877F7-A042-475F-82EE-C98FC147798D}" type="pres">
      <dgm:prSet presAssocID="{81F4F432-F8B4-446C-BE5D-4FB67A0343B3}" presName="dummyNode1" presStyleLbl="node1" presStyleIdx="0" presStyleCnt="2"/>
      <dgm:spPr/>
    </dgm:pt>
    <dgm:pt modelId="{54E7F3CE-BCE1-4379-8B55-C5DE6A475BDE}" type="pres">
      <dgm:prSet presAssocID="{81F4F432-F8B4-446C-BE5D-4FB67A0343B3}" presName="childNode1" presStyleLbl="bgAcc1" presStyleIdx="0" presStyleCnt="2" custScaleX="118250" custScaleY="152062" custLinFactNeighborX="-10859" custLinFactNeighborY="128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75934C-11F0-468D-A6D9-DF78487BE439}" type="pres">
      <dgm:prSet presAssocID="{81F4F432-F8B4-446C-BE5D-4FB67A0343B3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7FAAAA-A7F2-45AD-8FC9-FC71CBD9AAC8}" type="pres">
      <dgm:prSet presAssocID="{81F4F432-F8B4-446C-BE5D-4FB67A0343B3}" presName="parentNode1" presStyleLbl="node1" presStyleIdx="0" presStyleCnt="2" custScaleX="81887" custScaleY="84332" custLinFactY="-100000" custLinFactNeighborX="-54035" custLinFactNeighborY="-18940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A61E35-BDC6-4FA3-B0BC-F91ACB07927B}" type="pres">
      <dgm:prSet presAssocID="{81F4F432-F8B4-446C-BE5D-4FB67A0343B3}" presName="connSite1" presStyleCnt="0"/>
      <dgm:spPr/>
    </dgm:pt>
    <dgm:pt modelId="{FD2883F6-18F8-4A32-B242-52FFDDBEE64C}" type="pres">
      <dgm:prSet presAssocID="{3022525C-4315-417E-8028-1A60B52BB53F}" presName="Name9" presStyleLbl="sibTrans2D1" presStyleIdx="0" presStyleCnt="1" custAng="8225990" custFlipVert="1" custFlipHor="1" custScaleX="11291" custScaleY="10492" custLinFactNeighborX="32407" custLinFactNeighborY="42776"/>
      <dgm:spPr/>
      <dgm:t>
        <a:bodyPr/>
        <a:lstStyle/>
        <a:p>
          <a:endParaRPr lang="zh-TW" altLang="en-US"/>
        </a:p>
      </dgm:t>
    </dgm:pt>
    <dgm:pt modelId="{92969286-7959-4519-96CB-7E1B809D2C53}" type="pres">
      <dgm:prSet presAssocID="{3D5244B8-A8B9-49DE-9A17-A343A2CB7F7E}" presName="composite2" presStyleCnt="0"/>
      <dgm:spPr/>
    </dgm:pt>
    <dgm:pt modelId="{AB9AD848-2327-4864-A21B-0D31B0F54897}" type="pres">
      <dgm:prSet presAssocID="{3D5244B8-A8B9-49DE-9A17-A343A2CB7F7E}" presName="dummyNode2" presStyleLbl="node1" presStyleIdx="0" presStyleCnt="2"/>
      <dgm:spPr/>
    </dgm:pt>
    <dgm:pt modelId="{081C1B3C-9BFA-4964-A6F0-5BD8DB15AE9C}" type="pres">
      <dgm:prSet presAssocID="{3D5244B8-A8B9-49DE-9A17-A343A2CB7F7E}" presName="childNode2" presStyleLbl="bgAcc1" presStyleIdx="1" presStyleCnt="2" custScaleX="116977" custScaleY="154838" custLinFactNeighborX="17997" custLinFactNeighborY="83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E451D2-1434-4667-AC82-2BD1800A5042}" type="pres">
      <dgm:prSet presAssocID="{3D5244B8-A8B9-49DE-9A17-A343A2CB7F7E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C4A39B-C155-4EB1-8722-3EB42E621269}" type="pres">
      <dgm:prSet presAssocID="{3D5244B8-A8B9-49DE-9A17-A343A2CB7F7E}" presName="parentNode2" presStyleLbl="node1" presStyleIdx="1" presStyleCnt="2" custScaleX="84126" custScaleY="84638" custLinFactNeighborX="-20396" custLinFactNeighborY="-5606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629376-5678-4447-8171-8720E1F3AB52}" type="pres">
      <dgm:prSet presAssocID="{3D5244B8-A8B9-49DE-9A17-A343A2CB7F7E}" presName="connSite2" presStyleCnt="0"/>
      <dgm:spPr/>
    </dgm:pt>
  </dgm:ptLst>
  <dgm:cxnLst>
    <dgm:cxn modelId="{41406A04-9F70-410F-8622-5C053B231458}" type="presOf" srcId="{3D5244B8-A8B9-49DE-9A17-A343A2CB7F7E}" destId="{CFC4A39B-C155-4EB1-8722-3EB42E621269}" srcOrd="0" destOrd="0" presId="urn:microsoft.com/office/officeart/2005/8/layout/hProcess4"/>
    <dgm:cxn modelId="{FA9F40F6-038C-4122-BC0B-F372886BA087}" type="presOf" srcId="{F5C11924-8864-42B1-A5E4-D77B603D9596}" destId="{54E7F3CE-BCE1-4379-8B55-C5DE6A475BDE}" srcOrd="0" destOrd="0" presId="urn:microsoft.com/office/officeart/2005/8/layout/hProcess4"/>
    <dgm:cxn modelId="{CA012BF5-0BA9-428E-B51D-B214FB2EE36E}" type="presOf" srcId="{CC9327A7-7D0B-47C2-BC2A-07454ECF3B75}" destId="{01E451D2-1434-4667-AC82-2BD1800A5042}" srcOrd="1" destOrd="1" presId="urn:microsoft.com/office/officeart/2005/8/layout/hProcess4"/>
    <dgm:cxn modelId="{A6872232-B309-4BA1-902B-2A606B02313A}" srcId="{3D5244B8-A8B9-49DE-9A17-A343A2CB7F7E}" destId="{CC9327A7-7D0B-47C2-BC2A-07454ECF3B75}" srcOrd="1" destOrd="0" parTransId="{8A723B15-394A-4DED-BCED-4C3EB74545A9}" sibTransId="{F2C63226-FBE0-4D87-9F7E-248766423DAD}"/>
    <dgm:cxn modelId="{A326F921-F86E-480C-BFA4-B3AC21009CA6}" type="presOf" srcId="{80C4D8A3-EFDD-4C40-B493-4F342A49691A}" destId="{01E451D2-1434-4667-AC82-2BD1800A5042}" srcOrd="1" destOrd="0" presId="urn:microsoft.com/office/officeart/2005/8/layout/hProcess4"/>
    <dgm:cxn modelId="{FA5FE929-0792-46A9-B453-EEF0C1180F8E}" srcId="{3D5244B8-A8B9-49DE-9A17-A343A2CB7F7E}" destId="{80C4D8A3-EFDD-4C40-B493-4F342A49691A}" srcOrd="0" destOrd="0" parTransId="{3A207D9D-349B-402F-B820-90EA7855FA17}" sibTransId="{3F4F568D-0ED4-4ED9-BF32-21F049E2A21D}"/>
    <dgm:cxn modelId="{C0584911-A60D-4795-92E7-745C464E01DF}" type="presOf" srcId="{F5C11924-8864-42B1-A5E4-D77B603D9596}" destId="{EF75934C-11F0-468D-A6D9-DF78487BE439}" srcOrd="1" destOrd="0" presId="urn:microsoft.com/office/officeart/2005/8/layout/hProcess4"/>
    <dgm:cxn modelId="{A7AB1215-E2F3-45AD-840B-DA61A8E854FE}" type="presOf" srcId="{80C4D8A3-EFDD-4C40-B493-4F342A49691A}" destId="{081C1B3C-9BFA-4964-A6F0-5BD8DB15AE9C}" srcOrd="0" destOrd="0" presId="urn:microsoft.com/office/officeart/2005/8/layout/hProcess4"/>
    <dgm:cxn modelId="{1A54C64D-4764-4E8A-9A22-523CD446CC77}" srcId="{81F4F432-F8B4-446C-BE5D-4FB67A0343B3}" destId="{F5C11924-8864-42B1-A5E4-D77B603D9596}" srcOrd="0" destOrd="0" parTransId="{9C57951F-ABA2-4C5D-BAD0-DDC3B48BBE70}" sibTransId="{F17C82CC-3912-42DC-A425-8E4FCB9401B2}"/>
    <dgm:cxn modelId="{8D79E9E9-E8AC-409A-8DA6-D9353F32D470}" type="presOf" srcId="{CC9327A7-7D0B-47C2-BC2A-07454ECF3B75}" destId="{081C1B3C-9BFA-4964-A6F0-5BD8DB15AE9C}" srcOrd="0" destOrd="1" presId="urn:microsoft.com/office/officeart/2005/8/layout/hProcess4"/>
    <dgm:cxn modelId="{FBAC948B-23A4-4B28-AC51-FC38199CA9D7}" type="presOf" srcId="{F88A0705-3346-4A51-913A-630EB52810EF}" destId="{EBA19DED-F62C-434C-AD77-2FDE079B065F}" srcOrd="0" destOrd="0" presId="urn:microsoft.com/office/officeart/2005/8/layout/hProcess4"/>
    <dgm:cxn modelId="{A9561915-E0C4-4DCB-B582-ECE9DBAE655D}" type="presOf" srcId="{3022525C-4315-417E-8028-1A60B52BB53F}" destId="{FD2883F6-18F8-4A32-B242-52FFDDBEE64C}" srcOrd="0" destOrd="0" presId="urn:microsoft.com/office/officeart/2005/8/layout/hProcess4"/>
    <dgm:cxn modelId="{F49CAA1D-C039-460B-A4CB-3F39F2C0F338}" srcId="{F88A0705-3346-4A51-913A-630EB52810EF}" destId="{81F4F432-F8B4-446C-BE5D-4FB67A0343B3}" srcOrd="0" destOrd="0" parTransId="{B8832244-0DCF-4818-BCC0-90CC2BBB5094}" sibTransId="{3022525C-4315-417E-8028-1A60B52BB53F}"/>
    <dgm:cxn modelId="{7EF26BA4-BEA0-4A49-80AE-A8B9F327910B}" type="presOf" srcId="{81F4F432-F8B4-446C-BE5D-4FB67A0343B3}" destId="{877FAAAA-A7F2-45AD-8FC9-FC71CBD9AAC8}" srcOrd="0" destOrd="0" presId="urn:microsoft.com/office/officeart/2005/8/layout/hProcess4"/>
    <dgm:cxn modelId="{56B1DC75-0352-443A-977C-62244EECD5F1}" srcId="{F88A0705-3346-4A51-913A-630EB52810EF}" destId="{3D5244B8-A8B9-49DE-9A17-A343A2CB7F7E}" srcOrd="1" destOrd="0" parTransId="{57E0CF9D-15F7-4052-8F01-C2837F06D48F}" sibTransId="{4CB27DC1-B3E4-45E4-944A-C26B63ED5761}"/>
    <dgm:cxn modelId="{58BB5A91-7720-4153-84F8-043BE49E2EAF}" type="presParOf" srcId="{EBA19DED-F62C-434C-AD77-2FDE079B065F}" destId="{1B132643-3176-4EE2-B7AC-7E9B4F52DF01}" srcOrd="0" destOrd="0" presId="urn:microsoft.com/office/officeart/2005/8/layout/hProcess4"/>
    <dgm:cxn modelId="{F307133B-0FFD-41C8-AEF9-DD33A8FF0D4A}" type="presParOf" srcId="{EBA19DED-F62C-434C-AD77-2FDE079B065F}" destId="{76A33159-3097-471A-8487-B860E1467857}" srcOrd="1" destOrd="0" presId="urn:microsoft.com/office/officeart/2005/8/layout/hProcess4"/>
    <dgm:cxn modelId="{E5F614C1-760C-4020-9B5C-1B872C217BA3}" type="presParOf" srcId="{EBA19DED-F62C-434C-AD77-2FDE079B065F}" destId="{FC9146EE-062B-42A6-8414-BB995E2BF801}" srcOrd="2" destOrd="0" presId="urn:microsoft.com/office/officeart/2005/8/layout/hProcess4"/>
    <dgm:cxn modelId="{ED74FC0D-02EB-4363-BD94-E1BAA9D81C81}" type="presParOf" srcId="{FC9146EE-062B-42A6-8414-BB995E2BF801}" destId="{94E33E99-0477-4F61-96C4-D8CA71ACC18C}" srcOrd="0" destOrd="0" presId="urn:microsoft.com/office/officeart/2005/8/layout/hProcess4"/>
    <dgm:cxn modelId="{1702F51A-261D-4F21-995D-6E3487C7B663}" type="presParOf" srcId="{94E33E99-0477-4F61-96C4-D8CA71ACC18C}" destId="{5E8877F7-A042-475F-82EE-C98FC147798D}" srcOrd="0" destOrd="0" presId="urn:microsoft.com/office/officeart/2005/8/layout/hProcess4"/>
    <dgm:cxn modelId="{472CF7BE-4D78-4243-AC34-7A7DC5CF2452}" type="presParOf" srcId="{94E33E99-0477-4F61-96C4-D8CA71ACC18C}" destId="{54E7F3CE-BCE1-4379-8B55-C5DE6A475BDE}" srcOrd="1" destOrd="0" presId="urn:microsoft.com/office/officeart/2005/8/layout/hProcess4"/>
    <dgm:cxn modelId="{3CB3081C-B92E-40F7-9A1F-E233BFB3B7B1}" type="presParOf" srcId="{94E33E99-0477-4F61-96C4-D8CA71ACC18C}" destId="{EF75934C-11F0-468D-A6D9-DF78487BE439}" srcOrd="2" destOrd="0" presId="urn:microsoft.com/office/officeart/2005/8/layout/hProcess4"/>
    <dgm:cxn modelId="{6092E899-E117-44A3-9E4F-1D399A13DFBC}" type="presParOf" srcId="{94E33E99-0477-4F61-96C4-D8CA71ACC18C}" destId="{877FAAAA-A7F2-45AD-8FC9-FC71CBD9AAC8}" srcOrd="3" destOrd="0" presId="urn:microsoft.com/office/officeart/2005/8/layout/hProcess4"/>
    <dgm:cxn modelId="{A56426F3-C900-4DB3-801B-25D7A46EFC05}" type="presParOf" srcId="{94E33E99-0477-4F61-96C4-D8CA71ACC18C}" destId="{F0A61E35-BDC6-4FA3-B0BC-F91ACB07927B}" srcOrd="4" destOrd="0" presId="urn:microsoft.com/office/officeart/2005/8/layout/hProcess4"/>
    <dgm:cxn modelId="{5621B8B7-7CBA-4E3A-A720-A1C17A288B1B}" type="presParOf" srcId="{FC9146EE-062B-42A6-8414-BB995E2BF801}" destId="{FD2883F6-18F8-4A32-B242-52FFDDBEE64C}" srcOrd="1" destOrd="0" presId="urn:microsoft.com/office/officeart/2005/8/layout/hProcess4"/>
    <dgm:cxn modelId="{8607D535-EED9-440D-A41F-6D86A10320B6}" type="presParOf" srcId="{FC9146EE-062B-42A6-8414-BB995E2BF801}" destId="{92969286-7959-4519-96CB-7E1B809D2C53}" srcOrd="2" destOrd="0" presId="urn:microsoft.com/office/officeart/2005/8/layout/hProcess4"/>
    <dgm:cxn modelId="{3B5F498E-D1EA-447E-A978-11ED42D2869C}" type="presParOf" srcId="{92969286-7959-4519-96CB-7E1B809D2C53}" destId="{AB9AD848-2327-4864-A21B-0D31B0F54897}" srcOrd="0" destOrd="0" presId="urn:microsoft.com/office/officeart/2005/8/layout/hProcess4"/>
    <dgm:cxn modelId="{08A3324D-74AA-4183-97BE-BA1894B17414}" type="presParOf" srcId="{92969286-7959-4519-96CB-7E1B809D2C53}" destId="{081C1B3C-9BFA-4964-A6F0-5BD8DB15AE9C}" srcOrd="1" destOrd="0" presId="urn:microsoft.com/office/officeart/2005/8/layout/hProcess4"/>
    <dgm:cxn modelId="{C914DE33-9826-4655-99B2-927FC9244FE8}" type="presParOf" srcId="{92969286-7959-4519-96CB-7E1B809D2C53}" destId="{01E451D2-1434-4667-AC82-2BD1800A5042}" srcOrd="2" destOrd="0" presId="urn:microsoft.com/office/officeart/2005/8/layout/hProcess4"/>
    <dgm:cxn modelId="{23F317AC-0178-45FB-B0B6-F41A2AE687DE}" type="presParOf" srcId="{92969286-7959-4519-96CB-7E1B809D2C53}" destId="{CFC4A39B-C155-4EB1-8722-3EB42E621269}" srcOrd="3" destOrd="0" presId="urn:microsoft.com/office/officeart/2005/8/layout/hProcess4"/>
    <dgm:cxn modelId="{9D1FA3B8-73EB-4D18-BAD5-C8CD65E46F4B}" type="presParOf" srcId="{92969286-7959-4519-96CB-7E1B809D2C53}" destId="{52629376-5678-4447-8171-8720E1F3AB5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h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5C11924-8864-42B1-A5E4-D77B603D9596}">
      <dgm:prSet custT="1"/>
      <dgm:spPr/>
      <dgm:t>
        <a:bodyPr anchor="t"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增訂現金卡及</a:t>
          </a:r>
          <a:r>
            <a:rPr kumimoji="1" lang="en-US" altLang="zh-TW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信用卡利率上限</a:t>
          </a:r>
          <a:r>
            <a:rPr kumimoji="1" lang="en-US" altLang="zh-TW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自</a:t>
          </a:r>
          <a:r>
            <a:rPr kumimoji="1" lang="en-US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104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</a:t>
          </a:r>
          <a:r>
            <a:rPr kumimoji="1" lang="en-US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r>
            <a:rPr kumimoji="1" lang="en-US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日起現金卡、信用卡之利率不得超過年利率</a:t>
          </a:r>
          <a:r>
            <a:rPr kumimoji="1" lang="en-US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15%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。</a:t>
          </a:r>
          <a:endParaRPr kumimoji="1" lang="zh-TW" sz="1800" b="1" dirty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C57951F-ABA2-4C5D-BAD0-DDC3B48BBE70}" type="par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17C82CC-3912-42DC-A425-8E4FCB9401B2}" type="sib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D5244B8-A8B9-49DE-9A17-A343A2CB7F7E}">
      <dgm:prSet custT="1"/>
      <dgm:spPr>
        <a:solidFill>
          <a:srgbClr val="00B0F0"/>
        </a:solidFill>
      </dgm:spPr>
      <dgm:t>
        <a:bodyPr/>
        <a:lstStyle/>
        <a:p>
          <a:pPr algn="ctr" rtl="0">
            <a:lnSpc>
              <a:spcPct val="90000"/>
            </a:lnSpc>
            <a:spcAft>
              <a:spcPct val="35000"/>
            </a:spcAft>
          </a:pPr>
          <a:r>
            <a:rPr kumimoji="1" lang="zh-TW" altLang="en-US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預期效益</a:t>
          </a:r>
          <a:endParaRPr kumimoji="1" lang="zh-TW" sz="28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57E0CF9D-15F7-4052-8F01-C2837F06D48F}" type="parTrans" cxnId="{56B1DC75-0352-443A-977C-62244EECD5F1}">
      <dgm:prSet/>
      <dgm:spPr/>
      <dgm:t>
        <a:bodyPr/>
        <a:lstStyle/>
        <a:p>
          <a:endParaRPr lang="zh-TW" altLang="en-US"/>
        </a:p>
      </dgm:t>
    </dgm:pt>
    <dgm:pt modelId="{4CB27DC1-B3E4-45E4-944A-C26B63ED5761}" type="sibTrans" cxnId="{56B1DC75-0352-443A-977C-62244EECD5F1}">
      <dgm:prSet/>
      <dgm:spPr/>
      <dgm:t>
        <a:bodyPr/>
        <a:lstStyle/>
        <a:p>
          <a:endParaRPr lang="zh-TW" altLang="en-US"/>
        </a:p>
      </dgm:t>
    </dgm:pt>
    <dgm:pt modelId="{80C4D8A3-EFDD-4C40-B493-4F342A49691A}">
      <dgm:prSet custT="1"/>
      <dgm:spPr/>
      <dgm:t>
        <a:bodyPr tIns="72000" bIns="72000" anchor="b" anchorCtr="0"/>
        <a:lstStyle/>
        <a:p>
          <a:pPr algn="just" rtl="0">
            <a:lnSpc>
              <a:spcPct val="100000"/>
            </a:lnSpc>
            <a:spcAft>
              <a:spcPts val="0"/>
            </a:spcAft>
          </a:pP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有效減輕持卡人利息負擔</a:t>
          </a:r>
          <a:r>
            <a:rPr kumimoji="1" lang="en-US" altLang="zh-TW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4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受惠民眾超過</a:t>
          </a:r>
          <a:r>
            <a:rPr kumimoji="1" lang="en-US" altLang="en-US" sz="24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100</a:t>
          </a:r>
          <a:r>
            <a:rPr kumimoji="1" lang="zh-TW" altLang="en-US" sz="24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萬人。</a:t>
          </a:r>
          <a:endParaRPr kumimoji="1" lang="zh-TW" sz="24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F4F568D-0ED4-4ED9-BF32-21F049E2A21D}" type="sib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207D9D-349B-402F-B820-90EA7855FA17}" type="par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163EB55-40B5-42D6-87F7-469F91552BD2}">
      <dgm:prSet custT="1"/>
      <dgm:spPr/>
      <dgm:t>
        <a:bodyPr tIns="72000" bIns="72000" anchor="b" anchorCtr="0"/>
        <a:lstStyle/>
        <a:p>
          <a:pPr algn="just" rtl="0">
            <a:lnSpc>
              <a:spcPct val="100000"/>
            </a:lnSpc>
            <a:spcAft>
              <a:spcPts val="0"/>
            </a:spcAft>
          </a:pPr>
          <a:endParaRPr kumimoji="1" lang="zh-TW" sz="24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505D2A7C-353F-4CCC-A741-D9A9C42F10A6}" type="parTrans" cxnId="{9153609B-2164-4060-9A7E-CED6B91AB652}">
      <dgm:prSet/>
      <dgm:spPr/>
      <dgm:t>
        <a:bodyPr/>
        <a:lstStyle/>
        <a:p>
          <a:endParaRPr lang="zh-TW" altLang="en-US"/>
        </a:p>
      </dgm:t>
    </dgm:pt>
    <dgm:pt modelId="{03C978A9-1D35-4113-977D-46AC5BEE6261}" type="sibTrans" cxnId="{9153609B-2164-4060-9A7E-CED6B91AB652}">
      <dgm:prSet/>
      <dgm:spPr/>
      <dgm:t>
        <a:bodyPr/>
        <a:lstStyle/>
        <a:p>
          <a:endParaRPr lang="zh-TW" altLang="en-US"/>
        </a:p>
      </dgm:t>
    </dgm:pt>
    <dgm:pt modelId="{772E355F-75E5-481A-A0B9-16D56B5ED243}">
      <dgm:prSet custT="1"/>
      <dgm:spPr/>
      <dgm:t>
        <a:bodyPr tIns="72000" bIns="72000" anchor="b" anchorCtr="0"/>
        <a:lstStyle/>
        <a:p>
          <a:pPr algn="just" rtl="0">
            <a:lnSpc>
              <a:spcPct val="100000"/>
            </a:lnSpc>
            <a:spcAft>
              <a:spcPts val="0"/>
            </a:spcAft>
          </a:pPr>
          <a:endParaRPr kumimoji="1" lang="zh-TW" sz="24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9EA11DF-346F-4C6E-8918-060FE069CD3B}" type="parTrans" cxnId="{D2E6EE2C-7685-428C-AAE9-47D3D1F3AF91}">
      <dgm:prSet/>
      <dgm:spPr/>
      <dgm:t>
        <a:bodyPr/>
        <a:lstStyle/>
        <a:p>
          <a:endParaRPr lang="zh-TW" altLang="en-US"/>
        </a:p>
      </dgm:t>
    </dgm:pt>
    <dgm:pt modelId="{2914ED94-8F08-419E-8797-0D297607C998}" type="sibTrans" cxnId="{D2E6EE2C-7685-428C-AAE9-47D3D1F3AF91}">
      <dgm:prSet/>
      <dgm:spPr/>
      <dgm:t>
        <a:bodyPr/>
        <a:lstStyle/>
        <a:p>
          <a:endParaRPr lang="zh-TW" altLang="en-US"/>
        </a:p>
      </dgm:t>
    </dgm:pt>
    <dgm:pt modelId="{19D22897-1F9D-4482-9EB1-CC8F23F79991}">
      <dgm:prSet custT="1"/>
      <dgm:spPr/>
      <dgm:t>
        <a:bodyPr tIns="72000" bIns="72000" anchor="b" anchorCtr="0"/>
        <a:lstStyle/>
        <a:p>
          <a:pPr algn="just" rtl="0">
            <a:lnSpc>
              <a:spcPct val="100000"/>
            </a:lnSpc>
            <a:spcAft>
              <a:spcPts val="0"/>
            </a:spcAft>
          </a:pPr>
          <a:endParaRPr kumimoji="1" lang="zh-TW" sz="24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800087D-4DED-43B6-BE5D-8CECB887DE68}" type="parTrans" cxnId="{BF216C60-2D2C-44DE-848B-28912794D169}">
      <dgm:prSet/>
      <dgm:spPr/>
      <dgm:t>
        <a:bodyPr/>
        <a:lstStyle/>
        <a:p>
          <a:endParaRPr lang="zh-TW" altLang="en-US"/>
        </a:p>
      </dgm:t>
    </dgm:pt>
    <dgm:pt modelId="{F2EAC024-C3E2-4FA3-85F0-C13404706961}" type="sibTrans" cxnId="{BF216C60-2D2C-44DE-848B-28912794D169}">
      <dgm:prSet/>
      <dgm:spPr/>
      <dgm:t>
        <a:bodyPr/>
        <a:lstStyle/>
        <a:p>
          <a:endParaRPr lang="zh-TW" altLang="en-US"/>
        </a:p>
      </dgm:t>
    </dgm:pt>
    <dgm:pt modelId="{81F4F432-F8B4-446C-BE5D-4FB67A0343B3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zh-TW" altLang="en-US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修正重點</a:t>
          </a:r>
          <a:endParaRPr lang="zh-TW" sz="28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022525C-4315-417E-8028-1A60B52BB53F}" type="sibTrans" cxnId="{F49CAA1D-C039-460B-A4CB-3F39F2C0F338}">
      <dgm:prSet/>
      <dgm:spPr>
        <a:solidFill>
          <a:srgbClr val="97ADD9"/>
        </a:solidFill>
      </dgm:spPr>
      <dgm:t>
        <a:bodyPr/>
        <a:lstStyle/>
        <a:p>
          <a:endParaRPr lang="zh-TW" altLang="en-US"/>
        </a:p>
      </dgm:t>
    </dgm:pt>
    <dgm:pt modelId="{B8832244-0DCF-4818-BCC0-90CC2BBB5094}" type="parTrans" cxnId="{F49CAA1D-C039-460B-A4CB-3F39F2C0F338}">
      <dgm:prSet/>
      <dgm:spPr/>
      <dgm:t>
        <a:bodyPr/>
        <a:lstStyle/>
        <a:p>
          <a:endParaRPr lang="zh-TW" altLang="en-US"/>
        </a:p>
      </dgm:t>
    </dgm:pt>
    <dgm:pt modelId="{EBA19DED-F62C-434C-AD77-2FDE079B065F}" type="pres">
      <dgm:prSet presAssocID="{F88A0705-3346-4A51-913A-630EB52810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B132643-3176-4EE2-B7AC-7E9B4F52DF01}" type="pres">
      <dgm:prSet presAssocID="{F88A0705-3346-4A51-913A-630EB52810EF}" presName="tSp" presStyleCnt="0"/>
      <dgm:spPr/>
    </dgm:pt>
    <dgm:pt modelId="{76A33159-3097-471A-8487-B860E1467857}" type="pres">
      <dgm:prSet presAssocID="{F88A0705-3346-4A51-913A-630EB52810EF}" presName="bSp" presStyleCnt="0"/>
      <dgm:spPr/>
    </dgm:pt>
    <dgm:pt modelId="{FC9146EE-062B-42A6-8414-BB995E2BF801}" type="pres">
      <dgm:prSet presAssocID="{F88A0705-3346-4A51-913A-630EB52810EF}" presName="process" presStyleCnt="0"/>
      <dgm:spPr/>
    </dgm:pt>
    <dgm:pt modelId="{94E33E99-0477-4F61-96C4-D8CA71ACC18C}" type="pres">
      <dgm:prSet presAssocID="{81F4F432-F8B4-446C-BE5D-4FB67A0343B3}" presName="composite1" presStyleCnt="0"/>
      <dgm:spPr/>
    </dgm:pt>
    <dgm:pt modelId="{5E8877F7-A042-475F-82EE-C98FC147798D}" type="pres">
      <dgm:prSet presAssocID="{81F4F432-F8B4-446C-BE5D-4FB67A0343B3}" presName="dummyNode1" presStyleLbl="node1" presStyleIdx="0" presStyleCnt="2"/>
      <dgm:spPr/>
    </dgm:pt>
    <dgm:pt modelId="{54E7F3CE-BCE1-4379-8B55-C5DE6A475BDE}" type="pres">
      <dgm:prSet presAssocID="{81F4F432-F8B4-446C-BE5D-4FB67A0343B3}" presName="childNode1" presStyleLbl="bgAcc1" presStyleIdx="0" presStyleCnt="2" custScaleX="118250" custScaleY="152062" custLinFactNeighborX="-10859" custLinFactNeighborY="128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75934C-11F0-468D-A6D9-DF78487BE439}" type="pres">
      <dgm:prSet presAssocID="{81F4F432-F8B4-446C-BE5D-4FB67A0343B3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7FAAAA-A7F2-45AD-8FC9-FC71CBD9AAC8}" type="pres">
      <dgm:prSet presAssocID="{81F4F432-F8B4-446C-BE5D-4FB67A0343B3}" presName="parentNode1" presStyleLbl="node1" presStyleIdx="0" presStyleCnt="2" custScaleX="79977" custScaleY="84332" custLinFactY="-100000" custLinFactNeighborX="-52891" custLinFactNeighborY="-18940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A61E35-BDC6-4FA3-B0BC-F91ACB07927B}" type="pres">
      <dgm:prSet presAssocID="{81F4F432-F8B4-446C-BE5D-4FB67A0343B3}" presName="connSite1" presStyleCnt="0"/>
      <dgm:spPr/>
    </dgm:pt>
    <dgm:pt modelId="{FD2883F6-18F8-4A32-B242-52FFDDBEE64C}" type="pres">
      <dgm:prSet presAssocID="{3022525C-4315-417E-8028-1A60B52BB53F}" presName="Name9" presStyleLbl="sibTrans2D1" presStyleIdx="0" presStyleCnt="1" custAng="8225990" custFlipVert="1" custFlipHor="1" custScaleX="11291" custScaleY="10492" custLinFactNeighborX="32407" custLinFactNeighborY="42776"/>
      <dgm:spPr/>
      <dgm:t>
        <a:bodyPr/>
        <a:lstStyle/>
        <a:p>
          <a:endParaRPr lang="zh-TW" altLang="en-US"/>
        </a:p>
      </dgm:t>
    </dgm:pt>
    <dgm:pt modelId="{92969286-7959-4519-96CB-7E1B809D2C53}" type="pres">
      <dgm:prSet presAssocID="{3D5244B8-A8B9-49DE-9A17-A343A2CB7F7E}" presName="composite2" presStyleCnt="0"/>
      <dgm:spPr/>
    </dgm:pt>
    <dgm:pt modelId="{AB9AD848-2327-4864-A21B-0D31B0F54897}" type="pres">
      <dgm:prSet presAssocID="{3D5244B8-A8B9-49DE-9A17-A343A2CB7F7E}" presName="dummyNode2" presStyleLbl="node1" presStyleIdx="0" presStyleCnt="2"/>
      <dgm:spPr/>
    </dgm:pt>
    <dgm:pt modelId="{081C1B3C-9BFA-4964-A6F0-5BD8DB15AE9C}" type="pres">
      <dgm:prSet presAssocID="{3D5244B8-A8B9-49DE-9A17-A343A2CB7F7E}" presName="childNode2" presStyleLbl="bgAcc1" presStyleIdx="1" presStyleCnt="2" custScaleX="113580" custScaleY="154878" custLinFactNeighborX="17997" custLinFactNeighborY="114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E451D2-1434-4667-AC82-2BD1800A5042}" type="pres">
      <dgm:prSet presAssocID="{3D5244B8-A8B9-49DE-9A17-A343A2CB7F7E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C4A39B-C155-4EB1-8722-3EB42E621269}" type="pres">
      <dgm:prSet presAssocID="{3D5244B8-A8B9-49DE-9A17-A343A2CB7F7E}" presName="parentNode2" presStyleLbl="node1" presStyleIdx="1" presStyleCnt="2" custScaleX="82916" custScaleY="84333" custLinFactNeighborX="-14387" custLinFactNeighborY="-5606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629376-5678-4447-8171-8720E1F3AB52}" type="pres">
      <dgm:prSet presAssocID="{3D5244B8-A8B9-49DE-9A17-A343A2CB7F7E}" presName="connSite2" presStyleCnt="0"/>
      <dgm:spPr/>
    </dgm:pt>
  </dgm:ptLst>
  <dgm:cxnLst>
    <dgm:cxn modelId="{A69D72C6-A0E7-4681-B08A-5E4CF81C5699}" type="presOf" srcId="{772E355F-75E5-481A-A0B9-16D56B5ED243}" destId="{081C1B3C-9BFA-4964-A6F0-5BD8DB15AE9C}" srcOrd="0" destOrd="1" presId="urn:microsoft.com/office/officeart/2005/8/layout/hProcess4"/>
    <dgm:cxn modelId="{F3DC6DFC-F1D0-40B6-91FB-B669518A2306}" type="presOf" srcId="{F5C11924-8864-42B1-A5E4-D77B603D9596}" destId="{54E7F3CE-BCE1-4379-8B55-C5DE6A475BDE}" srcOrd="0" destOrd="0" presId="urn:microsoft.com/office/officeart/2005/8/layout/hProcess4"/>
    <dgm:cxn modelId="{088D474A-F93A-438F-BB4C-70E022C66CA2}" type="presOf" srcId="{F5C11924-8864-42B1-A5E4-D77B603D9596}" destId="{EF75934C-11F0-468D-A6D9-DF78487BE439}" srcOrd="1" destOrd="0" presId="urn:microsoft.com/office/officeart/2005/8/layout/hProcess4"/>
    <dgm:cxn modelId="{010C1C93-B204-47A5-B33D-1841ED5561C5}" type="presOf" srcId="{80C4D8A3-EFDD-4C40-B493-4F342A49691A}" destId="{081C1B3C-9BFA-4964-A6F0-5BD8DB15AE9C}" srcOrd="0" destOrd="0" presId="urn:microsoft.com/office/officeart/2005/8/layout/hProcess4"/>
    <dgm:cxn modelId="{E855D993-FF65-4BE3-9E39-0EC5BCE3FE43}" type="presOf" srcId="{772E355F-75E5-481A-A0B9-16D56B5ED243}" destId="{01E451D2-1434-4667-AC82-2BD1800A5042}" srcOrd="1" destOrd="1" presId="urn:microsoft.com/office/officeart/2005/8/layout/hProcess4"/>
    <dgm:cxn modelId="{66493D31-1AEE-4178-A38F-F88A9C3030CD}" type="presOf" srcId="{7163EB55-40B5-42D6-87F7-469F91552BD2}" destId="{081C1B3C-9BFA-4964-A6F0-5BD8DB15AE9C}" srcOrd="0" destOrd="2" presId="urn:microsoft.com/office/officeart/2005/8/layout/hProcess4"/>
    <dgm:cxn modelId="{4EA246D3-319A-46C8-9B5F-9416638429EC}" type="presOf" srcId="{19D22897-1F9D-4482-9EB1-CC8F23F79991}" destId="{081C1B3C-9BFA-4964-A6F0-5BD8DB15AE9C}" srcOrd="0" destOrd="3" presId="urn:microsoft.com/office/officeart/2005/8/layout/hProcess4"/>
    <dgm:cxn modelId="{3079E874-A1DC-4A76-A7B1-10179D3F2AC4}" type="presOf" srcId="{7163EB55-40B5-42D6-87F7-469F91552BD2}" destId="{01E451D2-1434-4667-AC82-2BD1800A5042}" srcOrd="1" destOrd="2" presId="urn:microsoft.com/office/officeart/2005/8/layout/hProcess4"/>
    <dgm:cxn modelId="{9570C26E-76A4-4ABC-9838-81DCC0779970}" type="presOf" srcId="{3022525C-4315-417E-8028-1A60B52BB53F}" destId="{FD2883F6-18F8-4A32-B242-52FFDDBEE64C}" srcOrd="0" destOrd="0" presId="urn:microsoft.com/office/officeart/2005/8/layout/hProcess4"/>
    <dgm:cxn modelId="{D2E6EE2C-7685-428C-AAE9-47D3D1F3AF91}" srcId="{3D5244B8-A8B9-49DE-9A17-A343A2CB7F7E}" destId="{772E355F-75E5-481A-A0B9-16D56B5ED243}" srcOrd="1" destOrd="0" parTransId="{49EA11DF-346F-4C6E-8918-060FE069CD3B}" sibTransId="{2914ED94-8F08-419E-8797-0D297607C998}"/>
    <dgm:cxn modelId="{F030258B-1222-427E-B867-B156A7171C59}" type="presOf" srcId="{3D5244B8-A8B9-49DE-9A17-A343A2CB7F7E}" destId="{CFC4A39B-C155-4EB1-8722-3EB42E621269}" srcOrd="0" destOrd="0" presId="urn:microsoft.com/office/officeart/2005/8/layout/hProcess4"/>
    <dgm:cxn modelId="{C883ADEA-48E7-4E21-BCA2-D1257F881DFF}" type="presOf" srcId="{81F4F432-F8B4-446C-BE5D-4FB67A0343B3}" destId="{877FAAAA-A7F2-45AD-8FC9-FC71CBD9AAC8}" srcOrd="0" destOrd="0" presId="urn:microsoft.com/office/officeart/2005/8/layout/hProcess4"/>
    <dgm:cxn modelId="{C4428BDF-F4A0-4E9B-BECA-EDC80DF3807A}" type="presOf" srcId="{19D22897-1F9D-4482-9EB1-CC8F23F79991}" destId="{01E451D2-1434-4667-AC82-2BD1800A5042}" srcOrd="1" destOrd="3" presId="urn:microsoft.com/office/officeart/2005/8/layout/hProcess4"/>
    <dgm:cxn modelId="{FA5FE929-0792-46A9-B453-EEF0C1180F8E}" srcId="{3D5244B8-A8B9-49DE-9A17-A343A2CB7F7E}" destId="{80C4D8A3-EFDD-4C40-B493-4F342A49691A}" srcOrd="0" destOrd="0" parTransId="{3A207D9D-349B-402F-B820-90EA7855FA17}" sibTransId="{3F4F568D-0ED4-4ED9-BF32-21F049E2A21D}"/>
    <dgm:cxn modelId="{1A54C64D-4764-4E8A-9A22-523CD446CC77}" srcId="{81F4F432-F8B4-446C-BE5D-4FB67A0343B3}" destId="{F5C11924-8864-42B1-A5E4-D77B603D9596}" srcOrd="0" destOrd="0" parTransId="{9C57951F-ABA2-4C5D-BAD0-DDC3B48BBE70}" sibTransId="{F17C82CC-3912-42DC-A425-8E4FCB9401B2}"/>
    <dgm:cxn modelId="{DBB64879-6E19-4764-ACD5-2EEF0C3E73EF}" type="presOf" srcId="{80C4D8A3-EFDD-4C40-B493-4F342A49691A}" destId="{01E451D2-1434-4667-AC82-2BD1800A5042}" srcOrd="1" destOrd="0" presId="urn:microsoft.com/office/officeart/2005/8/layout/hProcess4"/>
    <dgm:cxn modelId="{BF216C60-2D2C-44DE-848B-28912794D169}" srcId="{3D5244B8-A8B9-49DE-9A17-A343A2CB7F7E}" destId="{19D22897-1F9D-4482-9EB1-CC8F23F79991}" srcOrd="3" destOrd="0" parTransId="{B800087D-4DED-43B6-BE5D-8CECB887DE68}" sibTransId="{F2EAC024-C3E2-4FA3-85F0-C13404706961}"/>
    <dgm:cxn modelId="{01CB063D-7C7B-4739-9AB6-D72C81E91094}" type="presOf" srcId="{F88A0705-3346-4A51-913A-630EB52810EF}" destId="{EBA19DED-F62C-434C-AD77-2FDE079B065F}" srcOrd="0" destOrd="0" presId="urn:microsoft.com/office/officeart/2005/8/layout/hProcess4"/>
    <dgm:cxn modelId="{9153609B-2164-4060-9A7E-CED6B91AB652}" srcId="{3D5244B8-A8B9-49DE-9A17-A343A2CB7F7E}" destId="{7163EB55-40B5-42D6-87F7-469F91552BD2}" srcOrd="2" destOrd="0" parTransId="{505D2A7C-353F-4CCC-A741-D9A9C42F10A6}" sibTransId="{03C978A9-1D35-4113-977D-46AC5BEE6261}"/>
    <dgm:cxn modelId="{F49CAA1D-C039-460B-A4CB-3F39F2C0F338}" srcId="{F88A0705-3346-4A51-913A-630EB52810EF}" destId="{81F4F432-F8B4-446C-BE5D-4FB67A0343B3}" srcOrd="0" destOrd="0" parTransId="{B8832244-0DCF-4818-BCC0-90CC2BBB5094}" sibTransId="{3022525C-4315-417E-8028-1A60B52BB53F}"/>
    <dgm:cxn modelId="{56B1DC75-0352-443A-977C-62244EECD5F1}" srcId="{F88A0705-3346-4A51-913A-630EB52810EF}" destId="{3D5244B8-A8B9-49DE-9A17-A343A2CB7F7E}" srcOrd="1" destOrd="0" parTransId="{57E0CF9D-15F7-4052-8F01-C2837F06D48F}" sibTransId="{4CB27DC1-B3E4-45E4-944A-C26B63ED5761}"/>
    <dgm:cxn modelId="{78E36CF8-03F9-4D47-B2C5-360A7596AFE8}" type="presParOf" srcId="{EBA19DED-F62C-434C-AD77-2FDE079B065F}" destId="{1B132643-3176-4EE2-B7AC-7E9B4F52DF01}" srcOrd="0" destOrd="0" presId="urn:microsoft.com/office/officeart/2005/8/layout/hProcess4"/>
    <dgm:cxn modelId="{07378B7D-2678-4001-A033-D03F0EC2133C}" type="presParOf" srcId="{EBA19DED-F62C-434C-AD77-2FDE079B065F}" destId="{76A33159-3097-471A-8487-B860E1467857}" srcOrd="1" destOrd="0" presId="urn:microsoft.com/office/officeart/2005/8/layout/hProcess4"/>
    <dgm:cxn modelId="{7243CC73-A926-4A2D-B11E-F2CD77026DE8}" type="presParOf" srcId="{EBA19DED-F62C-434C-AD77-2FDE079B065F}" destId="{FC9146EE-062B-42A6-8414-BB995E2BF801}" srcOrd="2" destOrd="0" presId="urn:microsoft.com/office/officeart/2005/8/layout/hProcess4"/>
    <dgm:cxn modelId="{BF6623EE-05D7-4FFC-970F-08E11DBF8043}" type="presParOf" srcId="{FC9146EE-062B-42A6-8414-BB995E2BF801}" destId="{94E33E99-0477-4F61-96C4-D8CA71ACC18C}" srcOrd="0" destOrd="0" presId="urn:microsoft.com/office/officeart/2005/8/layout/hProcess4"/>
    <dgm:cxn modelId="{E3CCECE7-B360-48D4-A44C-A382072AD4BB}" type="presParOf" srcId="{94E33E99-0477-4F61-96C4-D8CA71ACC18C}" destId="{5E8877F7-A042-475F-82EE-C98FC147798D}" srcOrd="0" destOrd="0" presId="urn:microsoft.com/office/officeart/2005/8/layout/hProcess4"/>
    <dgm:cxn modelId="{520F0F38-DA99-4F99-B437-AACD30D2B281}" type="presParOf" srcId="{94E33E99-0477-4F61-96C4-D8CA71ACC18C}" destId="{54E7F3CE-BCE1-4379-8B55-C5DE6A475BDE}" srcOrd="1" destOrd="0" presId="urn:microsoft.com/office/officeart/2005/8/layout/hProcess4"/>
    <dgm:cxn modelId="{5D12A097-CA65-4C2D-93C9-C7BA15BFC5B8}" type="presParOf" srcId="{94E33E99-0477-4F61-96C4-D8CA71ACC18C}" destId="{EF75934C-11F0-468D-A6D9-DF78487BE439}" srcOrd="2" destOrd="0" presId="urn:microsoft.com/office/officeart/2005/8/layout/hProcess4"/>
    <dgm:cxn modelId="{0497DA3D-A7DB-4332-9A08-DD48E349ED74}" type="presParOf" srcId="{94E33E99-0477-4F61-96C4-D8CA71ACC18C}" destId="{877FAAAA-A7F2-45AD-8FC9-FC71CBD9AAC8}" srcOrd="3" destOrd="0" presId="urn:microsoft.com/office/officeart/2005/8/layout/hProcess4"/>
    <dgm:cxn modelId="{0549A37E-A448-4C1E-AAB6-FF4F2E3B3320}" type="presParOf" srcId="{94E33E99-0477-4F61-96C4-D8CA71ACC18C}" destId="{F0A61E35-BDC6-4FA3-B0BC-F91ACB07927B}" srcOrd="4" destOrd="0" presId="urn:microsoft.com/office/officeart/2005/8/layout/hProcess4"/>
    <dgm:cxn modelId="{A830088F-60B3-408E-ABAC-5E5EABA892AC}" type="presParOf" srcId="{FC9146EE-062B-42A6-8414-BB995E2BF801}" destId="{FD2883F6-18F8-4A32-B242-52FFDDBEE64C}" srcOrd="1" destOrd="0" presId="urn:microsoft.com/office/officeart/2005/8/layout/hProcess4"/>
    <dgm:cxn modelId="{FBF7FC96-CD47-43C2-A6C5-BFB67E45329C}" type="presParOf" srcId="{FC9146EE-062B-42A6-8414-BB995E2BF801}" destId="{92969286-7959-4519-96CB-7E1B809D2C53}" srcOrd="2" destOrd="0" presId="urn:microsoft.com/office/officeart/2005/8/layout/hProcess4"/>
    <dgm:cxn modelId="{D8F93260-DE07-4351-88C9-1AFF0FE6D188}" type="presParOf" srcId="{92969286-7959-4519-96CB-7E1B809D2C53}" destId="{AB9AD848-2327-4864-A21B-0D31B0F54897}" srcOrd="0" destOrd="0" presId="urn:microsoft.com/office/officeart/2005/8/layout/hProcess4"/>
    <dgm:cxn modelId="{F556091E-F51C-4DE9-BFC5-DEA4847020F6}" type="presParOf" srcId="{92969286-7959-4519-96CB-7E1B809D2C53}" destId="{081C1B3C-9BFA-4964-A6F0-5BD8DB15AE9C}" srcOrd="1" destOrd="0" presId="urn:microsoft.com/office/officeart/2005/8/layout/hProcess4"/>
    <dgm:cxn modelId="{85DCF3FA-345A-4820-BF76-950F4249F20D}" type="presParOf" srcId="{92969286-7959-4519-96CB-7E1B809D2C53}" destId="{01E451D2-1434-4667-AC82-2BD1800A5042}" srcOrd="2" destOrd="0" presId="urn:microsoft.com/office/officeart/2005/8/layout/hProcess4"/>
    <dgm:cxn modelId="{58ED245C-A911-44BF-BF0C-1DCB01A5C357}" type="presParOf" srcId="{92969286-7959-4519-96CB-7E1B809D2C53}" destId="{CFC4A39B-C155-4EB1-8722-3EB42E621269}" srcOrd="3" destOrd="0" presId="urn:microsoft.com/office/officeart/2005/8/layout/hProcess4"/>
    <dgm:cxn modelId="{CBD5BAF7-16CB-440A-AB8E-029752287E99}" type="presParOf" srcId="{92969286-7959-4519-96CB-7E1B809D2C53}" destId="{52629376-5678-4447-8171-8720E1F3AB5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h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5C11924-8864-42B1-A5E4-D77B603D9596}">
      <dgm:prSet custT="1"/>
      <dgm:spPr/>
      <dgm:t>
        <a:bodyPr anchor="t"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放寬金融債券</a:t>
          </a:r>
          <a:r>
            <a:rPr kumimoji="1" lang="en-US" altLang="zh-TW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發行限制</a:t>
          </a:r>
          <a:r>
            <a:rPr kumimoji="1" lang="en-US" altLang="zh-TW" sz="2800" b="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放寬金融債券不限於供給中、長期信用，並刪除金融債券還本期限不得低於</a:t>
          </a:r>
          <a:r>
            <a:rPr kumimoji="1" lang="en-US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kumimoji="1"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年之限制。</a:t>
          </a:r>
          <a:endParaRPr kumimoji="1" lang="zh-TW" sz="1800" b="1" dirty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C57951F-ABA2-4C5D-BAD0-DDC3B48BBE70}" type="par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17C82CC-3912-42DC-A425-8E4FCB9401B2}" type="sib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1F4F432-F8B4-446C-BE5D-4FB67A0343B3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zh-TW" altLang="en-US" sz="28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修正重點</a:t>
          </a:r>
          <a:endParaRPr lang="zh-TW" sz="28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8832244-0DCF-4818-BCC0-90CC2BBB5094}" type="parTrans" cxnId="{F49CAA1D-C039-460B-A4CB-3F39F2C0F338}">
      <dgm:prSet/>
      <dgm:spPr/>
      <dgm:t>
        <a:bodyPr/>
        <a:lstStyle/>
        <a:p>
          <a:endParaRPr lang="zh-TW" altLang="en-US"/>
        </a:p>
      </dgm:t>
    </dgm:pt>
    <dgm:pt modelId="{3022525C-4315-417E-8028-1A60B52BB53F}" type="sibTrans" cxnId="{F49CAA1D-C039-460B-A4CB-3F39F2C0F338}">
      <dgm:prSet/>
      <dgm:spPr>
        <a:solidFill>
          <a:srgbClr val="97ADD9"/>
        </a:solidFill>
      </dgm:spPr>
      <dgm:t>
        <a:bodyPr/>
        <a:lstStyle/>
        <a:p>
          <a:endParaRPr lang="zh-TW" altLang="en-US"/>
        </a:p>
      </dgm:t>
    </dgm:pt>
    <dgm:pt modelId="{3D5244B8-A8B9-49DE-9A17-A343A2CB7F7E}">
      <dgm:prSet custT="1"/>
      <dgm:spPr>
        <a:solidFill>
          <a:srgbClr val="00B0F0"/>
        </a:solidFill>
      </dgm:spPr>
      <dgm:t>
        <a:bodyPr/>
        <a:lstStyle/>
        <a:p>
          <a:pPr algn="ctr" rtl="0">
            <a:lnSpc>
              <a:spcPct val="90000"/>
            </a:lnSpc>
            <a:spcAft>
              <a:spcPct val="35000"/>
            </a:spcAft>
          </a:pPr>
          <a:r>
            <a:rPr kumimoji="1" lang="zh-TW" altLang="en-US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預期效益</a:t>
          </a:r>
          <a:endParaRPr kumimoji="1" lang="zh-TW" sz="28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57E0CF9D-15F7-4052-8F01-C2837F06D48F}" type="parTrans" cxnId="{56B1DC75-0352-443A-977C-62244EECD5F1}">
      <dgm:prSet/>
      <dgm:spPr/>
      <dgm:t>
        <a:bodyPr/>
        <a:lstStyle/>
        <a:p>
          <a:endParaRPr lang="zh-TW" altLang="en-US"/>
        </a:p>
      </dgm:t>
    </dgm:pt>
    <dgm:pt modelId="{4CB27DC1-B3E4-45E4-944A-C26B63ED5761}" type="sibTrans" cxnId="{56B1DC75-0352-443A-977C-62244EECD5F1}">
      <dgm:prSet/>
      <dgm:spPr/>
      <dgm:t>
        <a:bodyPr/>
        <a:lstStyle/>
        <a:p>
          <a:endParaRPr lang="zh-TW" altLang="en-US"/>
        </a:p>
      </dgm:t>
    </dgm:pt>
    <dgm:pt modelId="{80C4D8A3-EFDD-4C40-B493-4F342A49691A}">
      <dgm:prSet custT="1"/>
      <dgm:spPr/>
      <dgm:t>
        <a:bodyPr tIns="72000" bIns="72000" anchor="b" anchorCtr="0"/>
        <a:lstStyle/>
        <a:p>
          <a:pPr algn="just" rtl="0">
            <a:lnSpc>
              <a:spcPct val="100000"/>
            </a:lnSpc>
            <a:spcAft>
              <a:spcPts val="0"/>
            </a:spcAft>
          </a:pP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發展國內債券市場</a:t>
          </a:r>
        </a:p>
      </dgm:t>
    </dgm:pt>
    <dgm:pt modelId="{3F4F568D-0ED4-4ED9-BF32-21F049E2A21D}" type="sib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207D9D-349B-402F-B820-90EA7855FA17}" type="par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5224F259-958C-42DE-A4B1-105467E02229}">
      <dgm:prSet custT="1"/>
      <dgm:spPr/>
      <dgm:t>
        <a:bodyPr tIns="72000" bIns="72000" anchor="b" anchorCtr="0"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kumimoji="1" lang="zh-TW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增加銀行發行債券彈性</a:t>
          </a:r>
          <a:r>
            <a:rPr kumimoji="1" lang="zh-TW" altLang="en-US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，</a:t>
          </a:r>
          <a:r>
            <a:rPr kumimoji="1" lang="zh-TW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針對專業機構投資人需求，設計發行各年期金融債券</a:t>
          </a:r>
          <a:r>
            <a:rPr kumimoji="1" lang="zh-TW" altLang="en-US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。</a:t>
          </a:r>
          <a:endParaRPr kumimoji="1" lang="zh-TW" sz="2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EBC38D-8F9C-4177-BE21-7EE029E6D694}" type="parTrans" cxnId="{074F998B-AA5E-41E5-B106-3473DD050FAA}">
      <dgm:prSet/>
      <dgm:spPr/>
      <dgm:t>
        <a:bodyPr/>
        <a:lstStyle/>
        <a:p>
          <a:endParaRPr lang="zh-TW" altLang="en-US"/>
        </a:p>
      </dgm:t>
    </dgm:pt>
    <dgm:pt modelId="{DC75733A-1DB5-4CF3-A7C3-D0CF989F990E}" type="sibTrans" cxnId="{074F998B-AA5E-41E5-B106-3473DD050FAA}">
      <dgm:prSet/>
      <dgm:spPr/>
      <dgm:t>
        <a:bodyPr/>
        <a:lstStyle/>
        <a:p>
          <a:endParaRPr lang="zh-TW" altLang="en-US"/>
        </a:p>
      </dgm:t>
    </dgm:pt>
    <dgm:pt modelId="{AD73704A-74BC-4787-B5FD-280B39610FC9}">
      <dgm:prSet custT="1"/>
      <dgm:spPr/>
      <dgm:t>
        <a:bodyPr tIns="72000" bIns="72000" anchor="b" anchorCtr="0"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kumimoji="1" lang="zh-TW" altLang="en-US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預估今</a:t>
          </a:r>
          <a:r>
            <a:rPr kumimoji="1" lang="en-US" altLang="en-US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(104)</a:t>
          </a:r>
          <a:r>
            <a:rPr kumimoji="1" lang="zh-TW" altLang="en-US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年金融債券發行量約</a:t>
          </a:r>
          <a:r>
            <a:rPr kumimoji="1" lang="en-US" altLang="en-US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2,320</a:t>
          </a:r>
          <a:r>
            <a:rPr kumimoji="1" lang="zh-TW" altLang="en-US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億元。</a:t>
          </a:r>
          <a:endParaRPr kumimoji="1" lang="zh-TW" sz="2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B4198F7-5AEA-4899-B1D3-0E4F72AF3640}" type="parTrans" cxnId="{EAAEE075-CA42-4BDA-A52C-139251CF476F}">
      <dgm:prSet/>
      <dgm:spPr/>
      <dgm:t>
        <a:bodyPr/>
        <a:lstStyle/>
        <a:p>
          <a:endParaRPr lang="zh-TW" altLang="en-US"/>
        </a:p>
      </dgm:t>
    </dgm:pt>
    <dgm:pt modelId="{9D2EDD46-0DC3-4F99-A04C-27EC4323A7FA}" type="sibTrans" cxnId="{EAAEE075-CA42-4BDA-A52C-139251CF476F}">
      <dgm:prSet/>
      <dgm:spPr/>
      <dgm:t>
        <a:bodyPr/>
        <a:lstStyle/>
        <a:p>
          <a:endParaRPr lang="zh-TW" altLang="en-US"/>
        </a:p>
      </dgm:t>
    </dgm:pt>
    <dgm:pt modelId="{EBA19DED-F62C-434C-AD77-2FDE079B065F}" type="pres">
      <dgm:prSet presAssocID="{F88A0705-3346-4A51-913A-630EB52810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B132643-3176-4EE2-B7AC-7E9B4F52DF01}" type="pres">
      <dgm:prSet presAssocID="{F88A0705-3346-4A51-913A-630EB52810EF}" presName="tSp" presStyleCnt="0"/>
      <dgm:spPr/>
    </dgm:pt>
    <dgm:pt modelId="{76A33159-3097-471A-8487-B860E1467857}" type="pres">
      <dgm:prSet presAssocID="{F88A0705-3346-4A51-913A-630EB52810EF}" presName="bSp" presStyleCnt="0"/>
      <dgm:spPr/>
    </dgm:pt>
    <dgm:pt modelId="{FC9146EE-062B-42A6-8414-BB995E2BF801}" type="pres">
      <dgm:prSet presAssocID="{F88A0705-3346-4A51-913A-630EB52810EF}" presName="process" presStyleCnt="0"/>
      <dgm:spPr/>
    </dgm:pt>
    <dgm:pt modelId="{94E33E99-0477-4F61-96C4-D8CA71ACC18C}" type="pres">
      <dgm:prSet presAssocID="{81F4F432-F8B4-446C-BE5D-4FB67A0343B3}" presName="composite1" presStyleCnt="0"/>
      <dgm:spPr/>
    </dgm:pt>
    <dgm:pt modelId="{5E8877F7-A042-475F-82EE-C98FC147798D}" type="pres">
      <dgm:prSet presAssocID="{81F4F432-F8B4-446C-BE5D-4FB67A0343B3}" presName="dummyNode1" presStyleLbl="node1" presStyleIdx="0" presStyleCnt="2"/>
      <dgm:spPr/>
    </dgm:pt>
    <dgm:pt modelId="{54E7F3CE-BCE1-4379-8B55-C5DE6A475BDE}" type="pres">
      <dgm:prSet presAssocID="{81F4F432-F8B4-446C-BE5D-4FB67A0343B3}" presName="childNode1" presStyleLbl="bgAcc1" presStyleIdx="0" presStyleCnt="2" custScaleX="118250" custScaleY="152062" custLinFactNeighborX="-10859" custLinFactNeighborY="128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75934C-11F0-468D-A6D9-DF78487BE439}" type="pres">
      <dgm:prSet presAssocID="{81F4F432-F8B4-446C-BE5D-4FB67A0343B3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7FAAAA-A7F2-45AD-8FC9-FC71CBD9AAC8}" type="pres">
      <dgm:prSet presAssocID="{81F4F432-F8B4-446C-BE5D-4FB67A0343B3}" presName="parentNode1" presStyleLbl="node1" presStyleIdx="0" presStyleCnt="2" custScaleX="80337" custScaleY="74407" custLinFactY="-100000" custLinFactNeighborX="-54992" custLinFactNeighborY="-18940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A61E35-BDC6-4FA3-B0BC-F91ACB07927B}" type="pres">
      <dgm:prSet presAssocID="{81F4F432-F8B4-446C-BE5D-4FB67A0343B3}" presName="connSite1" presStyleCnt="0"/>
      <dgm:spPr/>
    </dgm:pt>
    <dgm:pt modelId="{FD2883F6-18F8-4A32-B242-52FFDDBEE64C}" type="pres">
      <dgm:prSet presAssocID="{3022525C-4315-417E-8028-1A60B52BB53F}" presName="Name9" presStyleLbl="sibTrans2D1" presStyleIdx="0" presStyleCnt="1" custAng="8225990" custFlipVert="1" custFlipHor="1" custScaleX="11291" custScaleY="10492" custLinFactNeighborX="32407" custLinFactNeighborY="42776"/>
      <dgm:spPr/>
      <dgm:t>
        <a:bodyPr/>
        <a:lstStyle/>
        <a:p>
          <a:endParaRPr lang="zh-TW" altLang="en-US"/>
        </a:p>
      </dgm:t>
    </dgm:pt>
    <dgm:pt modelId="{92969286-7959-4519-96CB-7E1B809D2C53}" type="pres">
      <dgm:prSet presAssocID="{3D5244B8-A8B9-49DE-9A17-A343A2CB7F7E}" presName="composite2" presStyleCnt="0"/>
      <dgm:spPr/>
    </dgm:pt>
    <dgm:pt modelId="{AB9AD848-2327-4864-A21B-0D31B0F54897}" type="pres">
      <dgm:prSet presAssocID="{3D5244B8-A8B9-49DE-9A17-A343A2CB7F7E}" presName="dummyNode2" presStyleLbl="node1" presStyleIdx="0" presStyleCnt="2"/>
      <dgm:spPr/>
    </dgm:pt>
    <dgm:pt modelId="{081C1B3C-9BFA-4964-A6F0-5BD8DB15AE9C}" type="pres">
      <dgm:prSet presAssocID="{3D5244B8-A8B9-49DE-9A17-A343A2CB7F7E}" presName="childNode2" presStyleLbl="bgAcc1" presStyleIdx="1" presStyleCnt="2" custScaleX="113580" custScaleY="154878" custLinFactNeighborX="17997" custLinFactNeighborY="114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E451D2-1434-4667-AC82-2BD1800A5042}" type="pres">
      <dgm:prSet presAssocID="{3D5244B8-A8B9-49DE-9A17-A343A2CB7F7E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C4A39B-C155-4EB1-8722-3EB42E621269}" type="pres">
      <dgm:prSet presAssocID="{3D5244B8-A8B9-49DE-9A17-A343A2CB7F7E}" presName="parentNode2" presStyleLbl="node1" presStyleIdx="1" presStyleCnt="2" custScaleX="80337" custScaleY="74407" custLinFactNeighborX="-18147" custLinFactNeighborY="-5606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629376-5678-4447-8171-8720E1F3AB52}" type="pres">
      <dgm:prSet presAssocID="{3D5244B8-A8B9-49DE-9A17-A343A2CB7F7E}" presName="connSite2" presStyleCnt="0"/>
      <dgm:spPr/>
    </dgm:pt>
  </dgm:ptLst>
  <dgm:cxnLst>
    <dgm:cxn modelId="{6C271366-F4F1-4B9E-ADF5-CB47FEC7A54D}" type="presOf" srcId="{AD73704A-74BC-4787-B5FD-280B39610FC9}" destId="{01E451D2-1434-4667-AC82-2BD1800A5042}" srcOrd="1" destOrd="2" presId="urn:microsoft.com/office/officeart/2005/8/layout/hProcess4"/>
    <dgm:cxn modelId="{074F998B-AA5E-41E5-B106-3473DD050FAA}" srcId="{3D5244B8-A8B9-49DE-9A17-A343A2CB7F7E}" destId="{5224F259-958C-42DE-A4B1-105467E02229}" srcOrd="1" destOrd="0" parTransId="{3AEBC38D-8F9C-4177-BE21-7EE029E6D694}" sibTransId="{DC75733A-1DB5-4CF3-A7C3-D0CF989F990E}"/>
    <dgm:cxn modelId="{20BC0F39-E976-487D-B575-F7CE84A74178}" type="presOf" srcId="{3D5244B8-A8B9-49DE-9A17-A343A2CB7F7E}" destId="{CFC4A39B-C155-4EB1-8722-3EB42E621269}" srcOrd="0" destOrd="0" presId="urn:microsoft.com/office/officeart/2005/8/layout/hProcess4"/>
    <dgm:cxn modelId="{43A65D9C-2A56-40FA-8EBA-312C74C2FF9A}" type="presOf" srcId="{F5C11924-8864-42B1-A5E4-D77B603D9596}" destId="{54E7F3CE-BCE1-4379-8B55-C5DE6A475BDE}" srcOrd="0" destOrd="0" presId="urn:microsoft.com/office/officeart/2005/8/layout/hProcess4"/>
    <dgm:cxn modelId="{4B038154-70E1-4F75-A260-1CE459A30724}" type="presOf" srcId="{F88A0705-3346-4A51-913A-630EB52810EF}" destId="{EBA19DED-F62C-434C-AD77-2FDE079B065F}" srcOrd="0" destOrd="0" presId="urn:microsoft.com/office/officeart/2005/8/layout/hProcess4"/>
    <dgm:cxn modelId="{6E51EE63-33AF-4E2D-ABD9-078FEE16ED06}" type="presOf" srcId="{5224F259-958C-42DE-A4B1-105467E02229}" destId="{081C1B3C-9BFA-4964-A6F0-5BD8DB15AE9C}" srcOrd="0" destOrd="1" presId="urn:microsoft.com/office/officeart/2005/8/layout/hProcess4"/>
    <dgm:cxn modelId="{FA5FE929-0792-46A9-B453-EEF0C1180F8E}" srcId="{3D5244B8-A8B9-49DE-9A17-A343A2CB7F7E}" destId="{80C4D8A3-EFDD-4C40-B493-4F342A49691A}" srcOrd="0" destOrd="0" parTransId="{3A207D9D-349B-402F-B820-90EA7855FA17}" sibTransId="{3F4F568D-0ED4-4ED9-BF32-21F049E2A21D}"/>
    <dgm:cxn modelId="{4ED268B7-86B4-4765-BFA1-DD0F78604D2D}" type="presOf" srcId="{5224F259-958C-42DE-A4B1-105467E02229}" destId="{01E451D2-1434-4667-AC82-2BD1800A5042}" srcOrd="1" destOrd="1" presId="urn:microsoft.com/office/officeart/2005/8/layout/hProcess4"/>
    <dgm:cxn modelId="{23D8E191-AD1F-4A94-97DF-8E1098824ED9}" type="presOf" srcId="{3022525C-4315-417E-8028-1A60B52BB53F}" destId="{FD2883F6-18F8-4A32-B242-52FFDDBEE64C}" srcOrd="0" destOrd="0" presId="urn:microsoft.com/office/officeart/2005/8/layout/hProcess4"/>
    <dgm:cxn modelId="{FFD89247-FA0F-4AEB-8C07-6C5EE5888A94}" type="presOf" srcId="{81F4F432-F8B4-446C-BE5D-4FB67A0343B3}" destId="{877FAAAA-A7F2-45AD-8FC9-FC71CBD9AAC8}" srcOrd="0" destOrd="0" presId="urn:microsoft.com/office/officeart/2005/8/layout/hProcess4"/>
    <dgm:cxn modelId="{6D333313-5D89-4D10-B580-889439D4D463}" type="presOf" srcId="{AD73704A-74BC-4787-B5FD-280B39610FC9}" destId="{081C1B3C-9BFA-4964-A6F0-5BD8DB15AE9C}" srcOrd="0" destOrd="2" presId="urn:microsoft.com/office/officeart/2005/8/layout/hProcess4"/>
    <dgm:cxn modelId="{1A54C64D-4764-4E8A-9A22-523CD446CC77}" srcId="{81F4F432-F8B4-446C-BE5D-4FB67A0343B3}" destId="{F5C11924-8864-42B1-A5E4-D77B603D9596}" srcOrd="0" destOrd="0" parTransId="{9C57951F-ABA2-4C5D-BAD0-DDC3B48BBE70}" sibTransId="{F17C82CC-3912-42DC-A425-8E4FCB9401B2}"/>
    <dgm:cxn modelId="{D14ACADA-7F37-4FEF-A2F3-586E7CCB534F}" type="presOf" srcId="{80C4D8A3-EFDD-4C40-B493-4F342A49691A}" destId="{081C1B3C-9BFA-4964-A6F0-5BD8DB15AE9C}" srcOrd="0" destOrd="0" presId="urn:microsoft.com/office/officeart/2005/8/layout/hProcess4"/>
    <dgm:cxn modelId="{C8A4A392-41E2-4AB9-B905-E1030E5A0A8F}" type="presOf" srcId="{F5C11924-8864-42B1-A5E4-D77B603D9596}" destId="{EF75934C-11F0-468D-A6D9-DF78487BE439}" srcOrd="1" destOrd="0" presId="urn:microsoft.com/office/officeart/2005/8/layout/hProcess4"/>
    <dgm:cxn modelId="{F49CAA1D-C039-460B-A4CB-3F39F2C0F338}" srcId="{F88A0705-3346-4A51-913A-630EB52810EF}" destId="{81F4F432-F8B4-446C-BE5D-4FB67A0343B3}" srcOrd="0" destOrd="0" parTransId="{B8832244-0DCF-4818-BCC0-90CC2BBB5094}" sibTransId="{3022525C-4315-417E-8028-1A60B52BB53F}"/>
    <dgm:cxn modelId="{3C25834B-0843-4CD6-ACEF-C505CA44047A}" type="presOf" srcId="{80C4D8A3-EFDD-4C40-B493-4F342A49691A}" destId="{01E451D2-1434-4667-AC82-2BD1800A5042}" srcOrd="1" destOrd="0" presId="urn:microsoft.com/office/officeart/2005/8/layout/hProcess4"/>
    <dgm:cxn modelId="{56B1DC75-0352-443A-977C-62244EECD5F1}" srcId="{F88A0705-3346-4A51-913A-630EB52810EF}" destId="{3D5244B8-A8B9-49DE-9A17-A343A2CB7F7E}" srcOrd="1" destOrd="0" parTransId="{57E0CF9D-15F7-4052-8F01-C2837F06D48F}" sibTransId="{4CB27DC1-B3E4-45E4-944A-C26B63ED5761}"/>
    <dgm:cxn modelId="{EAAEE075-CA42-4BDA-A52C-139251CF476F}" srcId="{3D5244B8-A8B9-49DE-9A17-A343A2CB7F7E}" destId="{AD73704A-74BC-4787-B5FD-280B39610FC9}" srcOrd="2" destOrd="0" parTransId="{4B4198F7-5AEA-4899-B1D3-0E4F72AF3640}" sibTransId="{9D2EDD46-0DC3-4F99-A04C-27EC4323A7FA}"/>
    <dgm:cxn modelId="{C771D468-90F2-48F0-89A0-EEFC94FED3EA}" type="presParOf" srcId="{EBA19DED-F62C-434C-AD77-2FDE079B065F}" destId="{1B132643-3176-4EE2-B7AC-7E9B4F52DF01}" srcOrd="0" destOrd="0" presId="urn:microsoft.com/office/officeart/2005/8/layout/hProcess4"/>
    <dgm:cxn modelId="{46A37B3B-B834-4145-94C6-CB09DB2971D3}" type="presParOf" srcId="{EBA19DED-F62C-434C-AD77-2FDE079B065F}" destId="{76A33159-3097-471A-8487-B860E1467857}" srcOrd="1" destOrd="0" presId="urn:microsoft.com/office/officeart/2005/8/layout/hProcess4"/>
    <dgm:cxn modelId="{3B2E1C15-9972-4BD8-B6DD-AC2926B085F1}" type="presParOf" srcId="{EBA19DED-F62C-434C-AD77-2FDE079B065F}" destId="{FC9146EE-062B-42A6-8414-BB995E2BF801}" srcOrd="2" destOrd="0" presId="urn:microsoft.com/office/officeart/2005/8/layout/hProcess4"/>
    <dgm:cxn modelId="{48C95C36-0DD1-48F3-8278-AB82B70C9822}" type="presParOf" srcId="{FC9146EE-062B-42A6-8414-BB995E2BF801}" destId="{94E33E99-0477-4F61-96C4-D8CA71ACC18C}" srcOrd="0" destOrd="0" presId="urn:microsoft.com/office/officeart/2005/8/layout/hProcess4"/>
    <dgm:cxn modelId="{5F57F164-5EF0-4C6B-921D-99452D42DD79}" type="presParOf" srcId="{94E33E99-0477-4F61-96C4-D8CA71ACC18C}" destId="{5E8877F7-A042-475F-82EE-C98FC147798D}" srcOrd="0" destOrd="0" presId="urn:microsoft.com/office/officeart/2005/8/layout/hProcess4"/>
    <dgm:cxn modelId="{93DC9E1D-2F85-4F47-8FA8-04F8A449E7AB}" type="presParOf" srcId="{94E33E99-0477-4F61-96C4-D8CA71ACC18C}" destId="{54E7F3CE-BCE1-4379-8B55-C5DE6A475BDE}" srcOrd="1" destOrd="0" presId="urn:microsoft.com/office/officeart/2005/8/layout/hProcess4"/>
    <dgm:cxn modelId="{01781684-0724-41A4-A581-D47A76A46D97}" type="presParOf" srcId="{94E33E99-0477-4F61-96C4-D8CA71ACC18C}" destId="{EF75934C-11F0-468D-A6D9-DF78487BE439}" srcOrd="2" destOrd="0" presId="urn:microsoft.com/office/officeart/2005/8/layout/hProcess4"/>
    <dgm:cxn modelId="{DD019337-FAE6-4C9D-8284-C11CA2F9B92E}" type="presParOf" srcId="{94E33E99-0477-4F61-96C4-D8CA71ACC18C}" destId="{877FAAAA-A7F2-45AD-8FC9-FC71CBD9AAC8}" srcOrd="3" destOrd="0" presId="urn:microsoft.com/office/officeart/2005/8/layout/hProcess4"/>
    <dgm:cxn modelId="{8ADDE8E0-5676-4961-90EC-18E78EB8DB87}" type="presParOf" srcId="{94E33E99-0477-4F61-96C4-D8CA71ACC18C}" destId="{F0A61E35-BDC6-4FA3-B0BC-F91ACB07927B}" srcOrd="4" destOrd="0" presId="urn:microsoft.com/office/officeart/2005/8/layout/hProcess4"/>
    <dgm:cxn modelId="{1EAF8405-F267-4ED7-BB7B-8FA969D4BEAF}" type="presParOf" srcId="{FC9146EE-062B-42A6-8414-BB995E2BF801}" destId="{FD2883F6-18F8-4A32-B242-52FFDDBEE64C}" srcOrd="1" destOrd="0" presId="urn:microsoft.com/office/officeart/2005/8/layout/hProcess4"/>
    <dgm:cxn modelId="{9849DC8C-2203-46C8-BEF0-C915688EDE39}" type="presParOf" srcId="{FC9146EE-062B-42A6-8414-BB995E2BF801}" destId="{92969286-7959-4519-96CB-7E1B809D2C53}" srcOrd="2" destOrd="0" presId="urn:microsoft.com/office/officeart/2005/8/layout/hProcess4"/>
    <dgm:cxn modelId="{66899C50-6ABE-4678-8514-D196DAD0CFAB}" type="presParOf" srcId="{92969286-7959-4519-96CB-7E1B809D2C53}" destId="{AB9AD848-2327-4864-A21B-0D31B0F54897}" srcOrd="0" destOrd="0" presId="urn:microsoft.com/office/officeart/2005/8/layout/hProcess4"/>
    <dgm:cxn modelId="{DC69AD9A-78BF-4DEE-94E1-0D6E02CA706F}" type="presParOf" srcId="{92969286-7959-4519-96CB-7E1B809D2C53}" destId="{081C1B3C-9BFA-4964-A6F0-5BD8DB15AE9C}" srcOrd="1" destOrd="0" presId="urn:microsoft.com/office/officeart/2005/8/layout/hProcess4"/>
    <dgm:cxn modelId="{047CF3AD-E82F-4AA7-B06A-DFCF19ADDFB8}" type="presParOf" srcId="{92969286-7959-4519-96CB-7E1B809D2C53}" destId="{01E451D2-1434-4667-AC82-2BD1800A5042}" srcOrd="2" destOrd="0" presId="urn:microsoft.com/office/officeart/2005/8/layout/hProcess4"/>
    <dgm:cxn modelId="{C573F34F-11D7-4E6D-8A80-E96A83CE78FC}" type="presParOf" srcId="{92969286-7959-4519-96CB-7E1B809D2C53}" destId="{CFC4A39B-C155-4EB1-8722-3EB42E621269}" srcOrd="3" destOrd="0" presId="urn:microsoft.com/office/officeart/2005/8/layout/hProcess4"/>
    <dgm:cxn modelId="{F195D504-430E-40AD-84E3-D47C124151A9}" type="presParOf" srcId="{92969286-7959-4519-96CB-7E1B809D2C53}" destId="{52629376-5678-4447-8171-8720E1F3AB5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9/layout/ReverseList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5C11924-8864-42B1-A5E4-D77B603D9596}">
      <dgm:prSet custT="1"/>
      <dgm:spPr>
        <a:solidFill>
          <a:srgbClr val="CCECFF"/>
        </a:solidFill>
      </dgm:spPr>
      <dgm:t>
        <a:bodyPr/>
        <a:lstStyle/>
        <a:p>
          <a:pPr marL="0" indent="0" algn="ctr" rtl="0"/>
          <a:r>
            <a:rPr kumimoji="1" lang="zh-TW" alt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新增國際保險</a:t>
          </a:r>
          <a:r>
            <a:rPr kumimoji="1" lang="en-US" altLang="zh-TW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業務</a:t>
          </a:r>
          <a:endParaRPr kumimoji="1" lang="en-US" altLang="zh-TW" sz="3200" b="1" dirty="0" smtClean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79388" indent="0" algn="l" rtl="0"/>
          <a:r>
            <a:rPr kumimoji="1" lang="zh-TW" altLang="en-US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將國際保險業務納入國際金融業務之一環</a:t>
          </a:r>
          <a:endParaRPr lang="zh-TW" sz="28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C57951F-ABA2-4C5D-BAD0-DDC3B48BBE70}" type="par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17C82CC-3912-42DC-A425-8E4FCB9401B2}" type="sib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0C4D8A3-EFDD-4C40-B493-4F342A49691A}">
      <dgm:prSet custT="1"/>
      <dgm:spPr>
        <a:solidFill>
          <a:srgbClr val="66FFFF"/>
        </a:solidFill>
      </dgm:spPr>
      <dgm:t>
        <a:bodyPr/>
        <a:lstStyle/>
        <a:p>
          <a:pPr marL="357188" indent="-357188" rtl="0"/>
          <a:r>
            <a:rPr kumimoji="1" lang="zh-TW" altLang="en-US" sz="32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</a:t>
          </a:r>
          <a:r>
            <a:rPr kumimoji="1" lang="zh-TW" altLang="en-US" sz="32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擴大保險業商機</a:t>
          </a:r>
        </a:p>
        <a:p>
          <a:pPr marL="273050" indent="-273050"/>
          <a:r>
            <a:rPr kumimoji="1" lang="zh-TW" altLang="en-US" sz="32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</a:t>
          </a:r>
          <a:r>
            <a:rPr kumimoji="1" lang="zh-TW" altLang="en-US" sz="32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增進保險業競爭力</a:t>
          </a:r>
          <a:endParaRPr kumimoji="1" lang="zh-TW" sz="3200" b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207D9D-349B-402F-B820-90EA7855FA17}" type="par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F4F568D-0ED4-4ED9-BF32-21F049E2A21D}" type="sib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E4FBACB-D463-4864-BB9E-BD71BD79ADDF}" type="pres">
      <dgm:prSet presAssocID="{F88A0705-3346-4A51-913A-630EB52810EF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874EE884-FD8D-4D29-B92B-B04F3AD0A72A}" type="pres">
      <dgm:prSet presAssocID="{F88A0705-3346-4A51-913A-630EB52810EF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8A863D-85DF-4264-903F-8720E1E4D21A}" type="pres">
      <dgm:prSet presAssocID="{F88A0705-3346-4A51-913A-630EB52810EF}" presName="LeftNode" presStyleLbl="bgImgPlace1" presStyleIdx="0" presStyleCnt="2" custScaleX="190793" custScaleY="115420" custLinFactNeighborX="-50455">
        <dgm:presLayoutVars>
          <dgm:chMax val="2"/>
          <dgm:chPref val="2"/>
        </dgm:presLayoutVars>
      </dgm:prSet>
      <dgm:spPr/>
      <dgm:t>
        <a:bodyPr/>
        <a:lstStyle/>
        <a:p>
          <a:endParaRPr lang="zh-TW" altLang="en-US"/>
        </a:p>
      </dgm:t>
    </dgm:pt>
    <dgm:pt modelId="{682E740F-361B-43C5-AB1D-F3194C1367CB}" type="pres">
      <dgm:prSet presAssocID="{F88A0705-3346-4A51-913A-630EB52810EF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54EDAB-1D94-40F8-8901-AB940A195D88}" type="pres">
      <dgm:prSet presAssocID="{F88A0705-3346-4A51-913A-630EB52810EF}" presName="RightNode" presStyleLbl="bgImgPlace1" presStyleIdx="1" presStyleCnt="2" custScaleX="186529" custScaleY="115420" custLinFactNeighborX="53534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3EB1066C-FECE-4B15-B138-2E36340F9B16}" type="pres">
      <dgm:prSet presAssocID="{F88A0705-3346-4A51-913A-630EB52810EF}" presName="TopArrow" presStyleLbl="node1" presStyleIdx="0" presStyleCnt="2" custFlipVert="1" custFlipHor="0" custScaleX="2493" custScaleY="17816" custLinFactNeighborX="-14490" custLinFactNeighborY="-11782"/>
      <dgm:spPr>
        <a:noFill/>
      </dgm:spPr>
    </dgm:pt>
    <dgm:pt modelId="{06D7B434-A8D7-4259-90B4-AEBF8F78974C}" type="pres">
      <dgm:prSet presAssocID="{F88A0705-3346-4A51-913A-630EB52810EF}" presName="BottomArrow" presStyleLbl="node1" presStyleIdx="1" presStyleCnt="2" custLinFactNeighborY="1820"/>
      <dgm:spPr>
        <a:scene3d>
          <a:camera prst="orthographicFront">
            <a:rot lat="0" lon="10799978" rev="0"/>
          </a:camera>
          <a:lightRig rig="flat" dir="t"/>
        </a:scene3d>
        <a:sp3d prstMaterial="plastic">
          <a:bevelT w="120900" h="88900"/>
          <a:bevelB w="88900" h="31750" prst="angle"/>
        </a:sp3d>
      </dgm:spPr>
    </dgm:pt>
  </dgm:ptLst>
  <dgm:cxnLst>
    <dgm:cxn modelId="{96CB9030-E039-42AF-935B-B77946CB76F6}" type="presOf" srcId="{F5C11924-8864-42B1-A5E4-D77B603D9596}" destId="{874EE884-FD8D-4D29-B92B-B04F3AD0A72A}" srcOrd="0" destOrd="0" presId="urn:microsoft.com/office/officeart/2009/layout/ReverseList"/>
    <dgm:cxn modelId="{7703D8B1-A2A7-41CD-9C43-6BA194EEB1C1}" type="presOf" srcId="{F5C11924-8864-42B1-A5E4-D77B603D9596}" destId="{CB8A863D-85DF-4264-903F-8720E1E4D21A}" srcOrd="1" destOrd="0" presId="urn:microsoft.com/office/officeart/2009/layout/ReverseList"/>
    <dgm:cxn modelId="{FA5FE929-0792-46A9-B453-EEF0C1180F8E}" srcId="{F88A0705-3346-4A51-913A-630EB52810EF}" destId="{80C4D8A3-EFDD-4C40-B493-4F342A49691A}" srcOrd="1" destOrd="0" parTransId="{3A207D9D-349B-402F-B820-90EA7855FA17}" sibTransId="{3F4F568D-0ED4-4ED9-BF32-21F049E2A21D}"/>
    <dgm:cxn modelId="{F510EC2C-2677-4CD2-82CE-060ABA566C63}" type="presOf" srcId="{F88A0705-3346-4A51-913A-630EB52810EF}" destId="{4E4FBACB-D463-4864-BB9E-BD71BD79ADDF}" srcOrd="0" destOrd="0" presId="urn:microsoft.com/office/officeart/2009/layout/ReverseList"/>
    <dgm:cxn modelId="{CDED8D09-6849-4143-961D-489A80DA4756}" type="presOf" srcId="{80C4D8A3-EFDD-4C40-B493-4F342A49691A}" destId="{682E740F-361B-43C5-AB1D-F3194C1367CB}" srcOrd="0" destOrd="0" presId="urn:microsoft.com/office/officeart/2009/layout/ReverseList"/>
    <dgm:cxn modelId="{1A54C64D-4764-4E8A-9A22-523CD446CC77}" srcId="{F88A0705-3346-4A51-913A-630EB52810EF}" destId="{F5C11924-8864-42B1-A5E4-D77B603D9596}" srcOrd="0" destOrd="0" parTransId="{9C57951F-ABA2-4C5D-BAD0-DDC3B48BBE70}" sibTransId="{F17C82CC-3912-42DC-A425-8E4FCB9401B2}"/>
    <dgm:cxn modelId="{7236F500-B285-4BE9-9C09-69F10D6D5DEC}" type="presOf" srcId="{80C4D8A3-EFDD-4C40-B493-4F342A49691A}" destId="{E854EDAB-1D94-40F8-8901-AB940A195D88}" srcOrd="1" destOrd="0" presId="urn:microsoft.com/office/officeart/2009/layout/ReverseList"/>
    <dgm:cxn modelId="{21BE004B-0500-4A7D-B8AC-26C9873B49B1}" type="presParOf" srcId="{4E4FBACB-D463-4864-BB9E-BD71BD79ADDF}" destId="{874EE884-FD8D-4D29-B92B-B04F3AD0A72A}" srcOrd="0" destOrd="0" presId="urn:microsoft.com/office/officeart/2009/layout/ReverseList"/>
    <dgm:cxn modelId="{D97BDEE5-7F95-4A3A-A963-92A8FAA8829E}" type="presParOf" srcId="{4E4FBACB-D463-4864-BB9E-BD71BD79ADDF}" destId="{CB8A863D-85DF-4264-903F-8720E1E4D21A}" srcOrd="1" destOrd="0" presId="urn:microsoft.com/office/officeart/2009/layout/ReverseList"/>
    <dgm:cxn modelId="{1B9CEF2A-CF7E-4218-9005-B79E3F5BE0A8}" type="presParOf" srcId="{4E4FBACB-D463-4864-BB9E-BD71BD79ADDF}" destId="{682E740F-361B-43C5-AB1D-F3194C1367CB}" srcOrd="2" destOrd="0" presId="urn:microsoft.com/office/officeart/2009/layout/ReverseList"/>
    <dgm:cxn modelId="{8960B4D0-42FD-43C4-B899-F5DDDE958673}" type="presParOf" srcId="{4E4FBACB-D463-4864-BB9E-BD71BD79ADDF}" destId="{E854EDAB-1D94-40F8-8901-AB940A195D88}" srcOrd="3" destOrd="0" presId="urn:microsoft.com/office/officeart/2009/layout/ReverseList"/>
    <dgm:cxn modelId="{2F584FC2-B912-47E0-BB2E-B653C3E83853}" type="presParOf" srcId="{4E4FBACB-D463-4864-BB9E-BD71BD79ADDF}" destId="{3EB1066C-FECE-4B15-B138-2E36340F9B16}" srcOrd="4" destOrd="0" presId="urn:microsoft.com/office/officeart/2009/layout/ReverseList"/>
    <dgm:cxn modelId="{B4449682-ADBD-47D4-BF2B-66E1D00114AF}" type="presParOf" srcId="{4E4FBACB-D463-4864-BB9E-BD71BD79ADDF}" destId="{06D7B434-A8D7-4259-90B4-AEBF8F78974C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9/layout/ReverseList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5C11924-8864-42B1-A5E4-D77B603D9596}">
      <dgm:prSet custT="1"/>
      <dgm:spPr>
        <a:solidFill>
          <a:srgbClr val="CCECFF"/>
        </a:solidFill>
      </dgm:spPr>
      <dgm:t>
        <a:bodyPr/>
        <a:lstStyle/>
        <a:p>
          <a:pPr rtl="0"/>
          <a:r>
            <a:rPr kumimoji="1" lang="zh-TW" alt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設立國際保險業務分公司</a:t>
          </a:r>
          <a:r>
            <a:rPr kumimoji="1" lang="en-US" alt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(OIU)</a:t>
          </a:r>
        </a:p>
        <a:p>
          <a:pPr marL="0" indent="0" algn="just" rtl="0" hangingPunct="0"/>
          <a:r>
            <a:rPr kumimoji="1" lang="zh-TW" altLang="en-US" sz="24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開放保險業在中華民國境內設立</a:t>
          </a:r>
          <a:r>
            <a:rPr kumimoji="1" lang="en-US" altLang="en-US" sz="24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OIU</a:t>
          </a:r>
          <a:r>
            <a:rPr kumimoji="1" lang="zh-TW" altLang="en-US" sz="24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，得辦理境外之要保人及被保險人保險相關業務。</a:t>
          </a:r>
        </a:p>
        <a:p>
          <a:pPr marL="179388" indent="0" algn="l" rtl="0"/>
          <a:endParaRPr lang="zh-TW" sz="28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C57951F-ABA2-4C5D-BAD0-DDC3B48BBE70}" type="par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17C82CC-3912-42DC-A425-8E4FCB9401B2}" type="sib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0C4D8A3-EFDD-4C40-B493-4F342A49691A}">
      <dgm:prSet custT="1"/>
      <dgm:spPr>
        <a:solidFill>
          <a:srgbClr val="66FFFF"/>
        </a:solidFill>
      </dgm:spPr>
      <dgm:t>
        <a:bodyPr/>
        <a:lstStyle/>
        <a:p>
          <a:pPr marL="357188" indent="-357188" rtl="0" hangingPunct="0">
            <a:lnSpc>
              <a:spcPct val="100000"/>
            </a:lnSpc>
            <a:spcAft>
              <a:spcPts val="0"/>
            </a:spcAft>
          </a:pPr>
          <a:r>
            <a:rPr kumimoji="1" lang="zh-TW" altLang="en-US" sz="28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</a:t>
          </a: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擴大市場規模，增加保費收入</a:t>
          </a:r>
        </a:p>
        <a:p>
          <a:pPr marL="273050" indent="0" hangingPunct="0">
            <a:lnSpc>
              <a:spcPct val="100000"/>
            </a:lnSpc>
            <a:spcAft>
              <a:spcPts val="0"/>
            </a:spcAft>
          </a:pPr>
          <a:r>
            <a:rPr kumimoji="1" lang="zh-TW" altLang="en-US" sz="20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估計保費收入第一年增加約新臺幣</a:t>
          </a:r>
          <a:r>
            <a:rPr kumimoji="1" lang="en-US" altLang="en-US" sz="20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50</a:t>
          </a:r>
          <a:r>
            <a:rPr kumimoji="1" lang="zh-TW" altLang="en-US" sz="20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億元，第二年起並逐步增加。</a:t>
          </a:r>
          <a:endParaRPr kumimoji="1" lang="en-US" altLang="zh-TW" sz="2000" b="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  <a:sym typeface="Wingdings"/>
          </a:endParaRPr>
        </a:p>
        <a:p>
          <a:pPr marL="273050" indent="0" hangingPunct="0">
            <a:lnSpc>
              <a:spcPct val="100000"/>
            </a:lnSpc>
            <a:spcAft>
              <a:spcPts val="0"/>
            </a:spcAft>
          </a:pPr>
          <a:endParaRPr kumimoji="1" lang="zh-TW" altLang="en-US" sz="2000" b="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  <a:sym typeface="Wingdings"/>
          </a:endParaRPr>
        </a:p>
        <a:p>
          <a:pPr marL="357188" indent="-357188" rtl="0" hangingPunct="0">
            <a:lnSpc>
              <a:spcPct val="100000"/>
            </a:lnSpc>
            <a:spcAft>
              <a:spcPts val="0"/>
            </a:spcAft>
          </a:pPr>
          <a:r>
            <a:rPr kumimoji="1" lang="zh-TW" altLang="en-US" sz="2800" b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</a:t>
          </a: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培育國際人才，增加就業機會</a:t>
          </a:r>
        </a:p>
        <a:p>
          <a:pPr marL="273050" indent="-273050" hangingPunct="0">
            <a:lnSpc>
              <a:spcPct val="100000"/>
            </a:lnSpc>
            <a:spcAft>
              <a:spcPts val="0"/>
            </a:spcAft>
          </a:pPr>
          <a:endParaRPr kumimoji="1" lang="zh-TW" sz="2800" b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207D9D-349B-402F-B820-90EA7855FA17}" type="par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F4F568D-0ED4-4ED9-BF32-21F049E2A21D}" type="sib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E4FBACB-D463-4864-BB9E-BD71BD79ADDF}" type="pres">
      <dgm:prSet presAssocID="{F88A0705-3346-4A51-913A-630EB52810EF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874EE884-FD8D-4D29-B92B-B04F3AD0A72A}" type="pres">
      <dgm:prSet presAssocID="{F88A0705-3346-4A51-913A-630EB52810EF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8A863D-85DF-4264-903F-8720E1E4D21A}" type="pres">
      <dgm:prSet presAssocID="{F88A0705-3346-4A51-913A-630EB52810EF}" presName="LeftNode" presStyleLbl="bgImgPlace1" presStyleIdx="0" presStyleCnt="2" custScaleX="190793" custScaleY="115420" custLinFactNeighborX="-49429">
        <dgm:presLayoutVars>
          <dgm:chMax val="2"/>
          <dgm:chPref val="2"/>
        </dgm:presLayoutVars>
      </dgm:prSet>
      <dgm:spPr/>
      <dgm:t>
        <a:bodyPr/>
        <a:lstStyle/>
        <a:p>
          <a:endParaRPr lang="zh-TW" altLang="en-US"/>
        </a:p>
      </dgm:t>
    </dgm:pt>
    <dgm:pt modelId="{682E740F-361B-43C5-AB1D-F3194C1367CB}" type="pres">
      <dgm:prSet presAssocID="{F88A0705-3346-4A51-913A-630EB52810EF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54EDAB-1D94-40F8-8901-AB940A195D88}" type="pres">
      <dgm:prSet presAssocID="{F88A0705-3346-4A51-913A-630EB52810EF}" presName="RightNode" presStyleLbl="bgImgPlace1" presStyleIdx="1" presStyleCnt="2" custScaleX="192972" custScaleY="112616" custLinFactNeighborX="53534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3EB1066C-FECE-4B15-B138-2E36340F9B16}" type="pres">
      <dgm:prSet presAssocID="{F88A0705-3346-4A51-913A-630EB52810EF}" presName="TopArrow" presStyleLbl="node1" presStyleIdx="0" presStyleCnt="2" custFlipVert="1" custFlipHor="0" custScaleX="2493" custScaleY="17816" custLinFactNeighborX="-14490" custLinFactNeighborY="-11782"/>
      <dgm:spPr>
        <a:noFill/>
      </dgm:spPr>
    </dgm:pt>
    <dgm:pt modelId="{06D7B434-A8D7-4259-90B4-AEBF8F78974C}" type="pres">
      <dgm:prSet presAssocID="{F88A0705-3346-4A51-913A-630EB52810EF}" presName="BottomArrow" presStyleLbl="node1" presStyleIdx="1" presStyleCnt="2" custLinFactNeighborY="15709"/>
      <dgm:spPr>
        <a:scene3d>
          <a:camera prst="orthographicFront">
            <a:rot lat="0" lon="10799978" rev="0"/>
          </a:camera>
          <a:lightRig rig="flat" dir="t"/>
        </a:scene3d>
        <a:sp3d prstMaterial="plastic">
          <a:bevelT w="120900" h="88900"/>
          <a:bevelB w="88900" h="31750" prst="angle"/>
        </a:sp3d>
      </dgm:spPr>
    </dgm:pt>
  </dgm:ptLst>
  <dgm:cxnLst>
    <dgm:cxn modelId="{F7C14EE0-66F5-4F9C-985B-C2D05BD9A674}" type="presOf" srcId="{F5C11924-8864-42B1-A5E4-D77B603D9596}" destId="{874EE884-FD8D-4D29-B92B-B04F3AD0A72A}" srcOrd="0" destOrd="0" presId="urn:microsoft.com/office/officeart/2009/layout/ReverseList"/>
    <dgm:cxn modelId="{A4D2B729-A216-47D4-8BBF-818C2B5CBF5D}" type="presOf" srcId="{80C4D8A3-EFDD-4C40-B493-4F342A49691A}" destId="{682E740F-361B-43C5-AB1D-F3194C1367CB}" srcOrd="0" destOrd="0" presId="urn:microsoft.com/office/officeart/2009/layout/ReverseList"/>
    <dgm:cxn modelId="{B8CA14F4-C87D-4EA4-865C-8F162198B340}" type="presOf" srcId="{80C4D8A3-EFDD-4C40-B493-4F342A49691A}" destId="{E854EDAB-1D94-40F8-8901-AB940A195D88}" srcOrd="1" destOrd="0" presId="urn:microsoft.com/office/officeart/2009/layout/ReverseList"/>
    <dgm:cxn modelId="{F04F85E3-50F6-4AB3-A4CD-6D5EEF6BD0E6}" type="presOf" srcId="{F88A0705-3346-4A51-913A-630EB52810EF}" destId="{4E4FBACB-D463-4864-BB9E-BD71BD79ADDF}" srcOrd="0" destOrd="0" presId="urn:microsoft.com/office/officeart/2009/layout/ReverseList"/>
    <dgm:cxn modelId="{FA5FE929-0792-46A9-B453-EEF0C1180F8E}" srcId="{F88A0705-3346-4A51-913A-630EB52810EF}" destId="{80C4D8A3-EFDD-4C40-B493-4F342A49691A}" srcOrd="1" destOrd="0" parTransId="{3A207D9D-349B-402F-B820-90EA7855FA17}" sibTransId="{3F4F568D-0ED4-4ED9-BF32-21F049E2A21D}"/>
    <dgm:cxn modelId="{2051ECFA-70A5-4606-BB78-9E61E8809612}" type="presOf" srcId="{F5C11924-8864-42B1-A5E4-D77B603D9596}" destId="{CB8A863D-85DF-4264-903F-8720E1E4D21A}" srcOrd="1" destOrd="0" presId="urn:microsoft.com/office/officeart/2009/layout/ReverseList"/>
    <dgm:cxn modelId="{1A54C64D-4764-4E8A-9A22-523CD446CC77}" srcId="{F88A0705-3346-4A51-913A-630EB52810EF}" destId="{F5C11924-8864-42B1-A5E4-D77B603D9596}" srcOrd="0" destOrd="0" parTransId="{9C57951F-ABA2-4C5D-BAD0-DDC3B48BBE70}" sibTransId="{F17C82CC-3912-42DC-A425-8E4FCB9401B2}"/>
    <dgm:cxn modelId="{1E3D67FE-2DE4-4FCD-BFA6-691AE0176AEB}" type="presParOf" srcId="{4E4FBACB-D463-4864-BB9E-BD71BD79ADDF}" destId="{874EE884-FD8D-4D29-B92B-B04F3AD0A72A}" srcOrd="0" destOrd="0" presId="urn:microsoft.com/office/officeart/2009/layout/ReverseList"/>
    <dgm:cxn modelId="{18492AF7-0DC7-4E09-9DBB-F729E9C9D624}" type="presParOf" srcId="{4E4FBACB-D463-4864-BB9E-BD71BD79ADDF}" destId="{CB8A863D-85DF-4264-903F-8720E1E4D21A}" srcOrd="1" destOrd="0" presId="urn:microsoft.com/office/officeart/2009/layout/ReverseList"/>
    <dgm:cxn modelId="{DFD4D2F8-7C15-4AD8-BAA0-54CEBF769BA0}" type="presParOf" srcId="{4E4FBACB-D463-4864-BB9E-BD71BD79ADDF}" destId="{682E740F-361B-43C5-AB1D-F3194C1367CB}" srcOrd="2" destOrd="0" presId="urn:microsoft.com/office/officeart/2009/layout/ReverseList"/>
    <dgm:cxn modelId="{6E2D66F9-E1F4-4642-92F9-7E65436D19CB}" type="presParOf" srcId="{4E4FBACB-D463-4864-BB9E-BD71BD79ADDF}" destId="{E854EDAB-1D94-40F8-8901-AB940A195D88}" srcOrd="3" destOrd="0" presId="urn:microsoft.com/office/officeart/2009/layout/ReverseList"/>
    <dgm:cxn modelId="{05D03261-BC17-40C0-9992-B0E91AF23BCF}" type="presParOf" srcId="{4E4FBACB-D463-4864-BB9E-BD71BD79ADDF}" destId="{3EB1066C-FECE-4B15-B138-2E36340F9B16}" srcOrd="4" destOrd="0" presId="urn:microsoft.com/office/officeart/2009/layout/ReverseList"/>
    <dgm:cxn modelId="{F6C85EBC-9EE9-439E-82EC-C19FC9B093FC}" type="presParOf" srcId="{4E4FBACB-D463-4864-BB9E-BD71BD79ADDF}" destId="{06D7B434-A8D7-4259-90B4-AEBF8F78974C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5C11924-8864-42B1-A5E4-D77B603D9596}">
      <dgm:prSet custT="1"/>
      <dgm:spPr>
        <a:solidFill>
          <a:srgbClr val="CCECFF"/>
        </a:solidFill>
      </dgm:spPr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kumimoji="1" lang="zh-TW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推動立即糾正措施</a:t>
          </a:r>
        </a:p>
        <a:p>
          <a:pPr algn="just" rtl="0" hangingPunct="0"/>
          <a:r>
            <a:rPr kumimoji="1" lang="zh-TW" altLang="en-US" sz="2400" b="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依保險業資本適足率等級採取相關監理措施，對資本嚴重不足者，採監管、接管、勒令停業清理或命令解散等措施。</a:t>
          </a:r>
          <a:endParaRPr lang="zh-TW" sz="2400" dirty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C57951F-ABA2-4C5D-BAD0-DDC3B48BBE70}" type="par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17C82CC-3912-42DC-A425-8E4FCB9401B2}" type="sibTrans" cxnId="{1A54C64D-4764-4E8A-9A22-523CD446CC77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0C4D8A3-EFDD-4C40-B493-4F342A49691A}">
      <dgm:prSet custT="1"/>
      <dgm:spPr>
        <a:solidFill>
          <a:srgbClr val="66FFFF"/>
        </a:solidFill>
      </dgm:spPr>
      <dgm:t>
        <a:bodyPr/>
        <a:lstStyle/>
        <a:p>
          <a:pPr marL="0" indent="0" algn="l" rtl="0" hangingPunct="0">
            <a:lnSpc>
              <a:spcPct val="100000"/>
            </a:lnSpc>
            <a:spcAft>
              <a:spcPts val="0"/>
            </a:spcAft>
          </a:pPr>
          <a:r>
            <a:rPr lang="zh-TW" altLang="en-US" sz="2800" b="1" i="0" u="none" strike="noStrike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未來不再以公帑處理問題</a:t>
          </a:r>
          <a:r>
            <a:rPr lang="en-US" altLang="zh-TW" sz="2800" b="1" i="0" u="none" strike="noStrike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/>
          </a:r>
          <a:br>
            <a:rPr lang="en-US" altLang="zh-TW" sz="2800" b="1" i="0" u="none" strike="noStrike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</a:br>
          <a:r>
            <a:rPr lang="zh-TW" altLang="en-US" sz="2800" b="1" i="0" u="none" strike="noStrike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保險公司</a:t>
          </a:r>
          <a:endParaRPr lang="en-US" altLang="zh-TW" sz="2800" b="1" i="0" u="none" strike="noStrike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0" indent="0" algn="l" rtl="0">
            <a:lnSpc>
              <a:spcPct val="90000"/>
            </a:lnSpc>
            <a:spcAft>
              <a:spcPct val="35000"/>
            </a:spcAft>
          </a:pPr>
          <a:r>
            <a:rPr kumimoji="1" lang="zh-TW" altLang="en-US" sz="2400" b="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保險業資本嚴重不足時（淨值還是正數），即依規定強制接管。</a:t>
          </a:r>
          <a:endParaRPr kumimoji="1" lang="zh-TW" sz="2400" b="0" dirty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207D9D-349B-402F-B820-90EA7855FA17}" type="par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F4F568D-0ED4-4ED9-BF32-21F049E2A21D}" type="sibTrans" cxnId="{FA5FE929-0792-46A9-B453-EEF0C1180F8E}">
      <dgm:prSet/>
      <dgm:spPr/>
      <dgm:t>
        <a:bodyPr/>
        <a:lstStyle/>
        <a:p>
          <a:endParaRPr lang="zh-TW" altLang="en-US" sz="24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993953A-505B-44A5-A6F1-588E70254532}" type="pres">
      <dgm:prSet presAssocID="{F88A0705-3346-4A51-913A-630EB52810E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957B232-7DBF-43F1-981F-CAB128B843CA}" type="pres">
      <dgm:prSet presAssocID="{F88A0705-3346-4A51-913A-630EB52810EF}" presName="dummyMaxCanvas" presStyleCnt="0">
        <dgm:presLayoutVars/>
      </dgm:prSet>
      <dgm:spPr/>
    </dgm:pt>
    <dgm:pt modelId="{80E1D812-1901-4C25-8CDB-C9D209DD26DD}" type="pres">
      <dgm:prSet presAssocID="{F88A0705-3346-4A51-913A-630EB52810EF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88AB50-352A-42DD-B0F0-7D244D1860B6}" type="pres">
      <dgm:prSet presAssocID="{F88A0705-3346-4A51-913A-630EB52810EF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1C1969-C115-47C2-B8A5-75C3805BEBC4}" type="pres">
      <dgm:prSet presAssocID="{F88A0705-3346-4A51-913A-630EB52810EF}" presName="TwoConn_1-2" presStyleLbl="fgAccFollowNode1" presStyleIdx="0" presStyleCnt="1" custScaleX="61566" custLinFactNeighborX="7816" custLinFactNeighborY="3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E877D0-6839-4575-AAF4-E5B3509423DF}" type="pres">
      <dgm:prSet presAssocID="{F88A0705-3346-4A51-913A-630EB52810EF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49C0BB-7823-47AB-A0C1-6FF6F4EB7567}" type="pres">
      <dgm:prSet presAssocID="{F88A0705-3346-4A51-913A-630EB52810EF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856DD75-9429-452A-AFA5-D3FBC1AA73F0}" type="presOf" srcId="{F88A0705-3346-4A51-913A-630EB52810EF}" destId="{0993953A-505B-44A5-A6F1-588E70254532}" srcOrd="0" destOrd="0" presId="urn:microsoft.com/office/officeart/2005/8/layout/vProcess5"/>
    <dgm:cxn modelId="{CCA60339-59A5-4481-AAD4-FC328E0E99F7}" type="presOf" srcId="{F5C11924-8864-42B1-A5E4-D77B603D9596}" destId="{80E1D812-1901-4C25-8CDB-C9D209DD26DD}" srcOrd="0" destOrd="0" presId="urn:microsoft.com/office/officeart/2005/8/layout/vProcess5"/>
    <dgm:cxn modelId="{FA5FE929-0792-46A9-B453-EEF0C1180F8E}" srcId="{F88A0705-3346-4A51-913A-630EB52810EF}" destId="{80C4D8A3-EFDD-4C40-B493-4F342A49691A}" srcOrd="1" destOrd="0" parTransId="{3A207D9D-349B-402F-B820-90EA7855FA17}" sibTransId="{3F4F568D-0ED4-4ED9-BF32-21F049E2A21D}"/>
    <dgm:cxn modelId="{F890F279-D011-4BFC-B00C-B34BA762C091}" type="presOf" srcId="{80C4D8A3-EFDD-4C40-B493-4F342A49691A}" destId="{BA49C0BB-7823-47AB-A0C1-6FF6F4EB7567}" srcOrd="1" destOrd="0" presId="urn:microsoft.com/office/officeart/2005/8/layout/vProcess5"/>
    <dgm:cxn modelId="{047CB767-B93E-49BE-AD9D-D88FD46EB662}" type="presOf" srcId="{F17C82CC-3912-42DC-A425-8E4FCB9401B2}" destId="{CF1C1969-C115-47C2-B8A5-75C3805BEBC4}" srcOrd="0" destOrd="0" presId="urn:microsoft.com/office/officeart/2005/8/layout/vProcess5"/>
    <dgm:cxn modelId="{515CE19B-261F-44E0-BD05-6334771267AA}" type="presOf" srcId="{F5C11924-8864-42B1-A5E4-D77B603D9596}" destId="{AEE877D0-6839-4575-AAF4-E5B3509423DF}" srcOrd="1" destOrd="0" presId="urn:microsoft.com/office/officeart/2005/8/layout/vProcess5"/>
    <dgm:cxn modelId="{DBBC947C-75D4-4B80-A0E0-7593C36A069E}" type="presOf" srcId="{80C4D8A3-EFDD-4C40-B493-4F342A49691A}" destId="{5788AB50-352A-42DD-B0F0-7D244D1860B6}" srcOrd="0" destOrd="0" presId="urn:microsoft.com/office/officeart/2005/8/layout/vProcess5"/>
    <dgm:cxn modelId="{1A54C64D-4764-4E8A-9A22-523CD446CC77}" srcId="{F88A0705-3346-4A51-913A-630EB52810EF}" destId="{F5C11924-8864-42B1-A5E4-D77B603D9596}" srcOrd="0" destOrd="0" parTransId="{9C57951F-ABA2-4C5D-BAD0-DDC3B48BBE70}" sibTransId="{F17C82CC-3912-42DC-A425-8E4FCB9401B2}"/>
    <dgm:cxn modelId="{BB07A649-68DF-44B9-983C-C7E7D5490EE1}" type="presParOf" srcId="{0993953A-505B-44A5-A6F1-588E70254532}" destId="{2957B232-7DBF-43F1-981F-CAB128B843CA}" srcOrd="0" destOrd="0" presId="urn:microsoft.com/office/officeart/2005/8/layout/vProcess5"/>
    <dgm:cxn modelId="{8E25B93B-B7FA-4F70-9342-E082A8148521}" type="presParOf" srcId="{0993953A-505B-44A5-A6F1-588E70254532}" destId="{80E1D812-1901-4C25-8CDB-C9D209DD26DD}" srcOrd="1" destOrd="0" presId="urn:microsoft.com/office/officeart/2005/8/layout/vProcess5"/>
    <dgm:cxn modelId="{EC7F6543-43B3-44E7-8418-60EB7BD5B121}" type="presParOf" srcId="{0993953A-505B-44A5-A6F1-588E70254532}" destId="{5788AB50-352A-42DD-B0F0-7D244D1860B6}" srcOrd="2" destOrd="0" presId="urn:microsoft.com/office/officeart/2005/8/layout/vProcess5"/>
    <dgm:cxn modelId="{A685087E-A601-4655-BFDB-641A0654D9DE}" type="presParOf" srcId="{0993953A-505B-44A5-A6F1-588E70254532}" destId="{CF1C1969-C115-47C2-B8A5-75C3805BEBC4}" srcOrd="3" destOrd="0" presId="urn:microsoft.com/office/officeart/2005/8/layout/vProcess5"/>
    <dgm:cxn modelId="{B3AB5C1C-6B80-4660-ABB6-9B9E9354A5DE}" type="presParOf" srcId="{0993953A-505B-44A5-A6F1-588E70254532}" destId="{AEE877D0-6839-4575-AAF4-E5B3509423DF}" srcOrd="4" destOrd="0" presId="urn:microsoft.com/office/officeart/2005/8/layout/vProcess5"/>
    <dgm:cxn modelId="{349DB7D2-CBBE-4462-9093-C8D3D3BEDC3E}" type="presParOf" srcId="{0993953A-505B-44A5-A6F1-588E70254532}" destId="{BA49C0BB-7823-47AB-A0C1-6FF6F4EB7567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8A0705-3346-4A51-913A-630EB52810EF}" type="doc">
      <dgm:prSet loTypeId="urn:microsoft.com/office/officeart/2005/8/layout/vProcess5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80C4D8A3-EFDD-4C40-B493-4F342A49691A}">
      <dgm:prSet custT="1"/>
      <dgm:spPr>
        <a:solidFill>
          <a:srgbClr val="66FFFF"/>
        </a:solidFill>
      </dgm:spPr>
      <dgm:t>
        <a:bodyPr/>
        <a:lstStyle/>
        <a:p>
          <a:pPr marL="630238" indent="-630238" algn="l" rtl="0" hangingPunct="0"/>
          <a:r>
            <a:rPr lang="zh-TW" altLang="en-US" sz="2400" b="1" u="none" dirty="0" smtClean="0">
              <a:solidFill>
                <a:srgbClr val="0000FF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開放後預期效益：銀行可設立保險部門，保障消費者權益。</a:t>
          </a:r>
          <a:endParaRPr lang="zh-TW" sz="2400" b="1" i="0" u="none" strike="noStrike" dirty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207D9D-349B-402F-B820-90EA7855FA17}" type="parTrans" cxnId="{FA5FE929-0792-46A9-B453-EEF0C1180F8E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F4F568D-0ED4-4ED9-BF32-21F049E2A21D}" type="sibTrans" cxnId="{FA5FE929-0792-46A9-B453-EEF0C1180F8E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90645B2-23C7-4A0E-9B8C-2C100BA73B97}">
      <dgm:prSet custT="1"/>
      <dgm:spPr>
        <a:solidFill>
          <a:srgbClr val="CCECFF"/>
        </a:solidFill>
      </dgm:spPr>
      <dgm:t>
        <a:bodyPr/>
        <a:lstStyle/>
        <a:p>
          <a:pPr marL="1524000" indent="-1524000" rtl="0"/>
          <a:r>
            <a:rPr lang="zh-TW" altLang="en-US" sz="2400" b="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以前做法：</a:t>
          </a:r>
          <a:r>
            <a:rPr lang="zh-TW" altLang="en-US" sz="240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銀行轉投資設立保經或</a:t>
          </a:r>
          <a:r>
            <a:rPr lang="en-US" altLang="zh-TW" sz="240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lang="en-US" altLang="zh-TW" sz="240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lang="zh-TW" altLang="en-US" sz="240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保代公司</a:t>
          </a:r>
          <a:endParaRPr kumimoji="1" lang="zh-TW" altLang="en-US" sz="2400" b="1" u="none" dirty="0" smtClean="0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A3C0CC9-527A-44ED-AF21-83E40C43FBD4}" type="parTrans" cxnId="{73DDC385-C6CA-4C15-8796-B4C219B0208E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17EA6B60-ACD6-4548-ADBB-575DEB46473F}" type="sibTrans" cxnId="{73DDC385-C6CA-4C15-8796-B4C219B0208E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77C12DF1-2A5B-444A-956A-FE022D1943F6}">
      <dgm:prSet custT="1"/>
      <dgm:spPr>
        <a:solidFill>
          <a:srgbClr val="CCECFF"/>
        </a:solidFill>
      </dgm:spPr>
      <dgm:t>
        <a:bodyPr/>
        <a:lstStyle/>
        <a:p>
          <a:pPr marL="2154238" indent="-2154238"/>
          <a:r>
            <a:rPr lang="zh-TW" altLang="en-US" sz="2400" b="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可能負面影響：</a:t>
          </a:r>
          <a:r>
            <a:rPr lang="zh-TW" altLang="en-US" sz="240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消費者認知混淆、</a:t>
          </a:r>
          <a:r>
            <a:rPr lang="en-US" altLang="zh-TW" sz="240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lang="en-US" altLang="zh-TW" sz="240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lang="zh-TW" altLang="en-US" sz="2400" u="none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申訴對象不易釐清</a:t>
          </a:r>
          <a:endParaRPr lang="zh-TW" altLang="en-US" sz="2400" u="none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5088C87-8057-4CC6-898F-EBB95191FF27}" type="parTrans" cxnId="{2190D0BC-E3CF-46FF-845D-0F210E454A5B}">
      <dgm:prSet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3BF8E797-66A5-48AC-A1FC-FA96B3C9920E}" type="sibTrans" cxnId="{2190D0BC-E3CF-46FF-845D-0F210E454A5B}">
      <dgm:prSet custT="1"/>
      <dgm:spPr/>
      <dgm:t>
        <a:bodyPr/>
        <a:lstStyle/>
        <a:p>
          <a:endParaRPr lang="zh-TW" altLang="en-US" sz="2400" u="none">
            <a:solidFill>
              <a:schemeClr val="tx1"/>
            </a:solidFill>
            <a:effectLst/>
          </a:endParaRPr>
        </a:p>
      </dgm:t>
    </dgm:pt>
    <dgm:pt modelId="{3809C8BB-B9DF-4CCB-BD60-A906E52BC788}" type="pres">
      <dgm:prSet presAssocID="{F88A0705-3346-4A51-913A-630EB52810E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4034D10-FC75-46E4-A01A-95B562DF81C9}" type="pres">
      <dgm:prSet presAssocID="{F88A0705-3346-4A51-913A-630EB52810EF}" presName="dummyMaxCanvas" presStyleCnt="0">
        <dgm:presLayoutVars/>
      </dgm:prSet>
      <dgm:spPr/>
    </dgm:pt>
    <dgm:pt modelId="{209D77F6-8524-470D-BBDA-8E3418981179}" type="pres">
      <dgm:prSet presAssocID="{F88A0705-3346-4A51-913A-630EB52810E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D96FB5-2B7A-48D5-8E11-D1FC8ED20727}" type="pres">
      <dgm:prSet presAssocID="{F88A0705-3346-4A51-913A-630EB52810E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71EB4D-5F16-4FB9-81AC-A264CB694583}" type="pres">
      <dgm:prSet presAssocID="{F88A0705-3346-4A51-913A-630EB52810E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31F754-FA75-4B43-BE93-7B94A4649D12}" type="pres">
      <dgm:prSet presAssocID="{F88A0705-3346-4A51-913A-630EB52810E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F78648-E8B7-4222-866F-516EE8AFEAA2}" type="pres">
      <dgm:prSet presAssocID="{F88A0705-3346-4A51-913A-630EB52810E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08F6DA-8585-4308-82A4-18D417995B4F}" type="pres">
      <dgm:prSet presAssocID="{F88A0705-3346-4A51-913A-630EB52810E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B61309-FF72-4A46-8815-A353E19AC677}" type="pres">
      <dgm:prSet presAssocID="{F88A0705-3346-4A51-913A-630EB52810E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61E3CC-004F-4887-8112-2878AF0C1D56}" type="pres">
      <dgm:prSet presAssocID="{F88A0705-3346-4A51-913A-630EB52810E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3DDC385-C6CA-4C15-8796-B4C219B0208E}" srcId="{F88A0705-3346-4A51-913A-630EB52810EF}" destId="{090645B2-23C7-4A0E-9B8C-2C100BA73B97}" srcOrd="0" destOrd="0" parTransId="{6A3C0CC9-527A-44ED-AF21-83E40C43FBD4}" sibTransId="{17EA6B60-ACD6-4548-ADBB-575DEB46473F}"/>
    <dgm:cxn modelId="{6797EBE2-A7A1-44B7-8726-F1823F17EB4E}" type="presOf" srcId="{17EA6B60-ACD6-4548-ADBB-575DEB46473F}" destId="{2231F754-FA75-4B43-BE93-7B94A4649D12}" srcOrd="0" destOrd="0" presId="urn:microsoft.com/office/officeart/2005/8/layout/vProcess5"/>
    <dgm:cxn modelId="{146BD2A2-9AFB-40EB-864E-58E94B5E2113}" type="presOf" srcId="{80C4D8A3-EFDD-4C40-B493-4F342A49691A}" destId="{9B71EB4D-5F16-4FB9-81AC-A264CB694583}" srcOrd="0" destOrd="0" presId="urn:microsoft.com/office/officeart/2005/8/layout/vProcess5"/>
    <dgm:cxn modelId="{E42BFE17-9456-4326-BD3B-EBCFED367831}" type="presOf" srcId="{3BF8E797-66A5-48AC-A1FC-FA96B3C9920E}" destId="{76F78648-E8B7-4222-866F-516EE8AFEAA2}" srcOrd="0" destOrd="0" presId="urn:microsoft.com/office/officeart/2005/8/layout/vProcess5"/>
    <dgm:cxn modelId="{5D697A47-7C50-4D96-8DAA-3227D41BEDCB}" type="presOf" srcId="{090645B2-23C7-4A0E-9B8C-2C100BA73B97}" destId="{209D77F6-8524-470D-BBDA-8E3418981179}" srcOrd="0" destOrd="0" presId="urn:microsoft.com/office/officeart/2005/8/layout/vProcess5"/>
    <dgm:cxn modelId="{FA5FE929-0792-46A9-B453-EEF0C1180F8E}" srcId="{F88A0705-3346-4A51-913A-630EB52810EF}" destId="{80C4D8A3-EFDD-4C40-B493-4F342A49691A}" srcOrd="2" destOrd="0" parTransId="{3A207D9D-349B-402F-B820-90EA7855FA17}" sibTransId="{3F4F568D-0ED4-4ED9-BF32-21F049E2A21D}"/>
    <dgm:cxn modelId="{369400A2-3F4E-436D-B701-6477AED62D47}" type="presOf" srcId="{F88A0705-3346-4A51-913A-630EB52810EF}" destId="{3809C8BB-B9DF-4CCB-BD60-A906E52BC788}" srcOrd="0" destOrd="0" presId="urn:microsoft.com/office/officeart/2005/8/layout/vProcess5"/>
    <dgm:cxn modelId="{42B677C4-F3E7-4A83-A323-27EF280BCFF0}" type="presOf" srcId="{090645B2-23C7-4A0E-9B8C-2C100BA73B97}" destId="{DE08F6DA-8585-4308-82A4-18D417995B4F}" srcOrd="1" destOrd="0" presId="urn:microsoft.com/office/officeart/2005/8/layout/vProcess5"/>
    <dgm:cxn modelId="{867A5994-207D-4365-8D9E-7A0E4E502E96}" type="presOf" srcId="{80C4D8A3-EFDD-4C40-B493-4F342A49691A}" destId="{CF61E3CC-004F-4887-8112-2878AF0C1D56}" srcOrd="1" destOrd="0" presId="urn:microsoft.com/office/officeart/2005/8/layout/vProcess5"/>
    <dgm:cxn modelId="{49904662-1695-4231-B89A-1D4B952659B6}" type="presOf" srcId="{77C12DF1-2A5B-444A-956A-FE022D1943F6}" destId="{1EB61309-FF72-4A46-8815-A353E19AC677}" srcOrd="1" destOrd="0" presId="urn:microsoft.com/office/officeart/2005/8/layout/vProcess5"/>
    <dgm:cxn modelId="{76412CCE-25BD-4763-AB81-C66EE8761FA3}" type="presOf" srcId="{77C12DF1-2A5B-444A-956A-FE022D1943F6}" destId="{38D96FB5-2B7A-48D5-8E11-D1FC8ED20727}" srcOrd="0" destOrd="0" presId="urn:microsoft.com/office/officeart/2005/8/layout/vProcess5"/>
    <dgm:cxn modelId="{2190D0BC-E3CF-46FF-845D-0F210E454A5B}" srcId="{F88A0705-3346-4A51-913A-630EB52810EF}" destId="{77C12DF1-2A5B-444A-956A-FE022D1943F6}" srcOrd="1" destOrd="0" parTransId="{85088C87-8057-4CC6-898F-EBB95191FF27}" sibTransId="{3BF8E797-66A5-48AC-A1FC-FA96B3C9920E}"/>
    <dgm:cxn modelId="{D405BE36-6D06-4CF7-ACF5-D75B1CB371E2}" type="presParOf" srcId="{3809C8BB-B9DF-4CCB-BD60-A906E52BC788}" destId="{64034D10-FC75-46E4-A01A-95B562DF81C9}" srcOrd="0" destOrd="0" presId="urn:microsoft.com/office/officeart/2005/8/layout/vProcess5"/>
    <dgm:cxn modelId="{82DE6B2A-3B06-4402-971E-A9B5B672565F}" type="presParOf" srcId="{3809C8BB-B9DF-4CCB-BD60-A906E52BC788}" destId="{209D77F6-8524-470D-BBDA-8E3418981179}" srcOrd="1" destOrd="0" presId="urn:microsoft.com/office/officeart/2005/8/layout/vProcess5"/>
    <dgm:cxn modelId="{599DF3A6-FF6D-402E-A7A2-C04ED83E686B}" type="presParOf" srcId="{3809C8BB-B9DF-4CCB-BD60-A906E52BC788}" destId="{38D96FB5-2B7A-48D5-8E11-D1FC8ED20727}" srcOrd="2" destOrd="0" presId="urn:microsoft.com/office/officeart/2005/8/layout/vProcess5"/>
    <dgm:cxn modelId="{BB3DC418-65E5-4375-9FFC-2B15A6571AE4}" type="presParOf" srcId="{3809C8BB-B9DF-4CCB-BD60-A906E52BC788}" destId="{9B71EB4D-5F16-4FB9-81AC-A264CB694583}" srcOrd="3" destOrd="0" presId="urn:microsoft.com/office/officeart/2005/8/layout/vProcess5"/>
    <dgm:cxn modelId="{D17B9BAD-30FD-45A3-823F-E806C54660BB}" type="presParOf" srcId="{3809C8BB-B9DF-4CCB-BD60-A906E52BC788}" destId="{2231F754-FA75-4B43-BE93-7B94A4649D12}" srcOrd="4" destOrd="0" presId="urn:microsoft.com/office/officeart/2005/8/layout/vProcess5"/>
    <dgm:cxn modelId="{2DE1177A-FB81-492F-86A4-9B7F4B9DEB4D}" type="presParOf" srcId="{3809C8BB-B9DF-4CCB-BD60-A906E52BC788}" destId="{76F78648-E8B7-4222-866F-516EE8AFEAA2}" srcOrd="5" destOrd="0" presId="urn:microsoft.com/office/officeart/2005/8/layout/vProcess5"/>
    <dgm:cxn modelId="{464921D6-4852-4F09-B55D-C057C6D26413}" type="presParOf" srcId="{3809C8BB-B9DF-4CCB-BD60-A906E52BC788}" destId="{DE08F6DA-8585-4308-82A4-18D417995B4F}" srcOrd="6" destOrd="0" presId="urn:microsoft.com/office/officeart/2005/8/layout/vProcess5"/>
    <dgm:cxn modelId="{6B7A81A0-C0E9-4340-8087-31C440CCD29D}" type="presParOf" srcId="{3809C8BB-B9DF-4CCB-BD60-A906E52BC788}" destId="{1EB61309-FF72-4A46-8815-A353E19AC677}" srcOrd="7" destOrd="0" presId="urn:microsoft.com/office/officeart/2005/8/layout/vProcess5"/>
    <dgm:cxn modelId="{042DB890-AA45-41A2-83AB-4D7E611BE986}" type="presParOf" srcId="{3809C8BB-B9DF-4CCB-BD60-A906E52BC788}" destId="{CF61E3CC-004F-4887-8112-2878AF0C1D5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25F25-9B96-4DB6-91FB-E8491A3B53C7}">
      <dsp:nvSpPr>
        <dsp:cNvPr id="0" name=""/>
        <dsp:cNvSpPr/>
      </dsp:nvSpPr>
      <dsp:spPr>
        <a:xfrm>
          <a:off x="957709" y="0"/>
          <a:ext cx="6797548" cy="4248468"/>
        </a:xfrm>
        <a:prstGeom prst="swooshArrow">
          <a:avLst>
            <a:gd name="adj1" fmla="val 25000"/>
            <a:gd name="adj2" fmla="val 25000"/>
          </a:avLst>
        </a:prstGeom>
        <a:solidFill>
          <a:srgbClr val="97ADD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3B35D-8112-4744-9E40-CF1939D4C4E5}">
      <dsp:nvSpPr>
        <dsp:cNvPr id="0" name=""/>
        <dsp:cNvSpPr/>
      </dsp:nvSpPr>
      <dsp:spPr>
        <a:xfrm>
          <a:off x="2376265" y="2426378"/>
          <a:ext cx="237914" cy="237914"/>
        </a:xfrm>
        <a:prstGeom prst="ellipse">
          <a:avLst/>
        </a:prstGeom>
        <a:solidFill>
          <a:schemeClr val="tx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FD9906F-890D-40C7-B0A4-4FD23714091E}">
      <dsp:nvSpPr>
        <dsp:cNvPr id="0" name=""/>
        <dsp:cNvSpPr/>
      </dsp:nvSpPr>
      <dsp:spPr>
        <a:xfrm>
          <a:off x="2376262" y="2880322"/>
          <a:ext cx="2209203" cy="1238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066" tIns="0" rIns="0" bIns="0" numCol="1" spcCol="1270" anchor="t" anchorCtr="0">
          <a:noAutofit/>
        </a:bodyPr>
        <a:lstStyle/>
        <a:p>
          <a:pPr lvl="0" algn="just" defTabSz="1066800" rtl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103</a:t>
          </a:r>
          <a:r>
            <a:rPr kumimoji="1" 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年度市場規模約</a:t>
          </a:r>
          <a:r>
            <a:rPr kumimoji="1" 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8,800</a:t>
          </a:r>
          <a:r>
            <a:rPr kumimoji="1" 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億元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。</a:t>
          </a:r>
          <a:endParaRPr lang="zh-TW" sz="24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376262" y="2880322"/>
        <a:ext cx="2209203" cy="1238029"/>
      </dsp:txXfrm>
    </dsp:sp>
    <dsp:sp modelId="{036EC883-7DFB-4646-89EE-07895A014A5D}">
      <dsp:nvSpPr>
        <dsp:cNvPr id="0" name=""/>
        <dsp:cNvSpPr/>
      </dsp:nvSpPr>
      <dsp:spPr>
        <a:xfrm>
          <a:off x="4848732" y="1232055"/>
          <a:ext cx="407852" cy="407852"/>
        </a:xfrm>
        <a:prstGeom prst="ellipse">
          <a:avLst/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4661B1-711B-4FC7-94F3-3FD8D5D7314C}">
      <dsp:nvSpPr>
        <dsp:cNvPr id="0" name=""/>
        <dsp:cNvSpPr/>
      </dsp:nvSpPr>
      <dsp:spPr>
        <a:xfrm>
          <a:off x="4824544" y="1800185"/>
          <a:ext cx="3043928" cy="1948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113" tIns="0" rIns="0" bIns="0" numCol="1" spcCol="1270" anchor="t" anchorCtr="0">
          <a:noAutofit/>
        </a:bodyPr>
        <a:lstStyle/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預估</a:t>
          </a:r>
          <a:r>
            <a:rPr kumimoji="1" 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104</a:t>
          </a:r>
          <a:r>
            <a:rPr kumimoji="1" 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年度</a:t>
          </a:r>
          <a:r>
            <a:rPr kumimoji="1" lang="zh-TW" alt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交易規模</a:t>
          </a:r>
          <a:r>
            <a:rPr kumimoji="1" 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將</a:t>
          </a:r>
          <a:r>
            <a:rPr kumimoji="1" lang="zh-TW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增加</a:t>
          </a:r>
          <a:r>
            <a:rPr kumimoji="1" lang="en-US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1,200</a:t>
          </a:r>
          <a:r>
            <a:rPr kumimoji="1" lang="zh-TW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億元至</a:t>
          </a:r>
          <a:r>
            <a:rPr kumimoji="1" lang="en-US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2,000</a:t>
          </a:r>
          <a:r>
            <a:rPr kumimoji="1" lang="zh-TW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億元</a:t>
          </a:r>
          <a:r>
            <a:rPr kumimoji="1" lang="zh-TW" altLang="en-US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，</a:t>
          </a:r>
          <a:r>
            <a:rPr kumimoji="1" lang="zh-TW" sz="24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電子商務將躍升為兆元產業</a:t>
          </a:r>
          <a:r>
            <a:rPr kumimoji="1" lang="zh-TW" altLang="en-US" sz="24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。</a:t>
          </a:r>
          <a:endParaRPr lang="zh-TW" sz="2400" kern="1200" dirty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824544" y="1800185"/>
        <a:ext cx="3043928" cy="19484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AE250-7A50-497A-BCC8-7214A18576DF}">
      <dsp:nvSpPr>
        <dsp:cNvPr id="0" name=""/>
        <dsp:cNvSpPr/>
      </dsp:nvSpPr>
      <dsp:spPr>
        <a:xfrm>
          <a:off x="99" y="651419"/>
          <a:ext cx="3080273" cy="3161657"/>
        </a:xfrm>
        <a:prstGeom prst="roundRect">
          <a:avLst>
            <a:gd name="adj" fmla="val 10000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i="0" u="none" strike="noStrike" kern="1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不當銷售金融商品</a:t>
          </a:r>
          <a:endParaRPr lang="en-US" altLang="zh-TW" sz="3200" b="1" i="0" u="none" strike="noStrike" kern="1200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lvl="0" algn="just" defTabSz="142240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i="0" u="none" strike="noStrike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情節重大者，可解除負責人職務或廢止營業許可。</a:t>
          </a:r>
          <a:endParaRPr kumimoji="1" lang="zh-TW" altLang="en-US" sz="2800" b="1" u="none" kern="1200" dirty="0" smtClean="0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90317" y="741637"/>
        <a:ext cx="2899837" cy="2981221"/>
      </dsp:txXfrm>
    </dsp:sp>
    <dsp:sp modelId="{56725C68-FB45-4128-A0B7-CFF819B81DFF}">
      <dsp:nvSpPr>
        <dsp:cNvPr id="0" name=""/>
        <dsp:cNvSpPr/>
      </dsp:nvSpPr>
      <dsp:spPr>
        <a:xfrm>
          <a:off x="3373910" y="1818658"/>
          <a:ext cx="707157" cy="8271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u="none" kern="1200">
            <a:solidFill>
              <a:schemeClr val="tx1"/>
            </a:solidFill>
            <a:effectLst/>
          </a:endParaRPr>
        </a:p>
      </dsp:txBody>
      <dsp:txXfrm>
        <a:off x="3373910" y="1984094"/>
        <a:ext cx="495010" cy="496306"/>
      </dsp:txXfrm>
    </dsp:sp>
    <dsp:sp modelId="{A6323E1A-9A8F-4979-8DB9-C6C87B4336D4}">
      <dsp:nvSpPr>
        <dsp:cNvPr id="0" name=""/>
        <dsp:cNvSpPr/>
      </dsp:nvSpPr>
      <dsp:spPr>
        <a:xfrm>
          <a:off x="4414632" y="651419"/>
          <a:ext cx="3002191" cy="3161657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i="0" u="none" strike="noStrike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促使業者謹慎從事金融商品銷售，保障投資者權益。</a:t>
          </a:r>
          <a:endParaRPr lang="zh-TW" altLang="en-US" sz="2800" u="none" kern="1200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502563" y="739350"/>
        <a:ext cx="2826329" cy="29857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FED8E-23B6-44F6-B18F-690B8D5F3CF7}">
      <dsp:nvSpPr>
        <dsp:cNvPr id="0" name=""/>
        <dsp:cNvSpPr/>
      </dsp:nvSpPr>
      <dsp:spPr>
        <a:xfrm>
          <a:off x="15098" y="0"/>
          <a:ext cx="3719030" cy="4536504"/>
        </a:xfrm>
        <a:prstGeom prst="roundRect">
          <a:avLst>
            <a:gd name="adj" fmla="val 10000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altLang="zh-TW" sz="2800" b="1" i="0" u="none" strike="noStrike" kern="1200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  <a:sym typeface="Wingdings"/>
          </a:endParaRPr>
        </a:p>
        <a:p>
          <a:pPr marL="0" lvl="0" indent="0" algn="just" defTabSz="1244600" rtl="0" hangingPunct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i="0" u="none" strike="noStrike" kern="1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加重業者之罰鍰責任，並</a:t>
          </a:r>
          <a:r>
            <a:rPr lang="zh-TW" altLang="en-US" sz="2800" b="1" kern="1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增訂懲罰性賠償請求權</a:t>
          </a:r>
          <a:endParaRPr lang="en-US" altLang="zh-TW" sz="2800" b="1" i="0" u="none" strike="noStrike" kern="1200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73050" lvl="0" indent="-263525" algn="just" defTabSz="124460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</a:t>
          </a:r>
          <a:r>
            <a:rPr lang="zh-TW" altLang="en-US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得處罰鍰新臺幣</a:t>
          </a:r>
          <a:r>
            <a:rPr lang="en-US" altLang="zh-TW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30</a:t>
          </a:r>
          <a:r>
            <a:rPr lang="zh-TW" altLang="en-US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萬元以上至</a:t>
          </a:r>
          <a:r>
            <a:rPr lang="en-US" altLang="zh-TW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1,000</a:t>
          </a:r>
          <a:r>
            <a:rPr lang="zh-TW" altLang="en-US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萬元，情節重大者不受罰鍰最高額之限制。</a:t>
          </a:r>
          <a:endParaRPr lang="en-US" altLang="zh-TW" sz="2400" b="0" i="0" u="none" strike="noStrike" kern="1200" dirty="0" smtClean="0">
            <a:solidFill>
              <a:srgbClr val="000000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73050" lvl="0" indent="-263525" algn="just" defTabSz="124460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</a:t>
          </a:r>
          <a:r>
            <a:rPr lang="zh-TW" altLang="en-US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法院得酌定損害額最高</a:t>
          </a:r>
          <a:r>
            <a:rPr lang="en-US" altLang="zh-TW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</a:t>
          </a:r>
          <a:r>
            <a:rPr lang="zh-TW" altLang="en-US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倍以下之懲罰性賠償。</a:t>
          </a:r>
        </a:p>
      </dsp:txBody>
      <dsp:txXfrm>
        <a:off x="124025" y="108927"/>
        <a:ext cx="3501176" cy="4318650"/>
      </dsp:txXfrm>
    </dsp:sp>
    <dsp:sp modelId="{2614AD04-102C-47E6-827D-AD6A6B940D43}">
      <dsp:nvSpPr>
        <dsp:cNvPr id="0" name=""/>
        <dsp:cNvSpPr/>
      </dsp:nvSpPr>
      <dsp:spPr>
        <a:xfrm>
          <a:off x="4024056" y="1905308"/>
          <a:ext cx="614646" cy="725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u="none" kern="1200">
            <a:solidFill>
              <a:schemeClr val="tx1"/>
            </a:solidFill>
            <a:effectLst/>
          </a:endParaRPr>
        </a:p>
      </dsp:txBody>
      <dsp:txXfrm>
        <a:off x="4024056" y="2050485"/>
        <a:ext cx="430252" cy="435533"/>
      </dsp:txXfrm>
    </dsp:sp>
    <dsp:sp modelId="{EFB21CB0-CBA8-44C1-9167-327F18F6BDEF}">
      <dsp:nvSpPr>
        <dsp:cNvPr id="0" name=""/>
        <dsp:cNvSpPr/>
      </dsp:nvSpPr>
      <dsp:spPr>
        <a:xfrm>
          <a:off x="4893838" y="0"/>
          <a:ext cx="3167033" cy="4536504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加重金融業受罰鍰處分之責任，並</a:t>
          </a:r>
          <a:r>
            <a:rPr lang="zh-TW" altLang="en-US" sz="28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增加金融消費者訴訟上之損害賠償請求權，強化對金融消費者之保護。</a:t>
          </a:r>
          <a:endParaRPr lang="zh-TW" altLang="en-US" sz="2800" u="none" kern="1200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986597" y="92759"/>
        <a:ext cx="2981515" cy="43509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BA00D-1F8F-40B0-B951-1FE591CD9CE1}">
      <dsp:nvSpPr>
        <dsp:cNvPr id="0" name=""/>
        <dsp:cNvSpPr/>
      </dsp:nvSpPr>
      <dsp:spPr>
        <a:xfrm>
          <a:off x="2057" y="139689"/>
          <a:ext cx="3617977" cy="4185117"/>
        </a:xfrm>
        <a:prstGeom prst="roundRect">
          <a:avLst>
            <a:gd name="adj" fmla="val 10000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0" hangingPunct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i="0" u="none" strike="noStrike" kern="1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加強酬金制度及複雜性高風險商品之管理</a:t>
          </a:r>
          <a:endParaRPr lang="en-US" altLang="zh-TW" sz="2800" b="1" i="0" u="none" strike="noStrike" kern="1200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73050" lvl="0" indent="-263525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業者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應訂定業務人員酬金制度提報董</a:t>
          </a:r>
          <a:r>
            <a:rPr lang="en-US" altLang="zh-TW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理</a:t>
          </a:r>
          <a:r>
            <a:rPr lang="en-US" altLang="zh-TW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事會通過。</a:t>
          </a:r>
          <a:endParaRPr lang="en-US" altLang="zh-TW" sz="2400" kern="1200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73050" lvl="0" indent="-263525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0" i="0" u="none" strike="noStrike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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初次銷售複雜性高風險商品應報經董</a:t>
          </a:r>
          <a:r>
            <a:rPr lang="en-US" altLang="zh-TW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理</a:t>
          </a:r>
          <a:r>
            <a:rPr lang="en-US" altLang="zh-TW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事會或常務董</a:t>
          </a:r>
          <a:r>
            <a:rPr lang="en-US" altLang="zh-TW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理</a:t>
          </a:r>
          <a:r>
            <a:rPr lang="en-US" altLang="zh-TW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事會通過。</a:t>
          </a:r>
          <a:endParaRPr kumimoji="1" lang="zh-TW" altLang="en-US" sz="2400" b="1" u="none" kern="1200" dirty="0" smtClean="0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08024" y="245656"/>
        <a:ext cx="3406043" cy="3973183"/>
      </dsp:txXfrm>
    </dsp:sp>
    <dsp:sp modelId="{AB88AAD9-11C3-4B08-B6C0-0BA523E2404D}">
      <dsp:nvSpPr>
        <dsp:cNvPr id="0" name=""/>
        <dsp:cNvSpPr/>
      </dsp:nvSpPr>
      <dsp:spPr>
        <a:xfrm>
          <a:off x="3952809" y="1819609"/>
          <a:ext cx="705479" cy="825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u="none" kern="1200">
            <a:solidFill>
              <a:schemeClr val="tx1"/>
            </a:solidFill>
            <a:effectLst/>
          </a:endParaRPr>
        </a:p>
      </dsp:txBody>
      <dsp:txXfrm>
        <a:off x="3952809" y="1984664"/>
        <a:ext cx="493835" cy="495167"/>
      </dsp:txXfrm>
    </dsp:sp>
    <dsp:sp modelId="{8259F3C0-AFF3-4D8F-B132-5E85090D7952}">
      <dsp:nvSpPr>
        <dsp:cNvPr id="0" name=""/>
        <dsp:cNvSpPr/>
      </dsp:nvSpPr>
      <dsp:spPr>
        <a:xfrm>
          <a:off x="4951129" y="139689"/>
          <a:ext cx="3327732" cy="4185117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促使經營決策者更加重視酬金制度及</a:t>
          </a:r>
          <a:r>
            <a:rPr lang="zh-TW" altLang="en-US" sz="2800" kern="12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複雜性高風險商品</a:t>
          </a:r>
          <a:r>
            <a:rPr lang="zh-TW" altLang="en-US" sz="28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，避免不當之銷售文化</a:t>
          </a:r>
          <a:r>
            <a:rPr lang="zh-TW" altLang="zh-TW" sz="2800" kern="12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，以保護金融消費者</a:t>
          </a:r>
          <a:r>
            <a:rPr lang="zh-TW" altLang="en-US" sz="2800" kern="12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endParaRPr lang="zh-TW" altLang="en-US" sz="2800" u="none" kern="1200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048595" y="237155"/>
        <a:ext cx="3132800" cy="399018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C33D1-D4E9-4872-B89E-E6660CE1FF24}">
      <dsp:nvSpPr>
        <dsp:cNvPr id="0" name=""/>
        <dsp:cNvSpPr/>
      </dsp:nvSpPr>
      <dsp:spPr>
        <a:xfrm>
          <a:off x="1448" y="349805"/>
          <a:ext cx="3089136" cy="3764884"/>
        </a:xfrm>
        <a:prstGeom prst="roundRect">
          <a:avLst>
            <a:gd name="adj" fmla="val 10000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增訂團體評議機制</a:t>
          </a:r>
          <a:endParaRPr lang="en-US" altLang="zh-TW" sz="2800" b="1" kern="1200" dirty="0" smtClean="0">
            <a:solidFill>
              <a:srgbClr val="0000FF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just" defTabSz="1244600" hangingPunct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同一原因事實造成之金融消費爭議事件，得採行團體評議</a:t>
          </a:r>
          <a:r>
            <a:rPr lang="en-US" altLang="zh-TW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(20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人以上金融消費者得授予評議實施權予指定之法人</a:t>
          </a:r>
          <a:r>
            <a:rPr lang="en-US" altLang="zh-TW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kumimoji="1" lang="zh-TW" altLang="en-US" sz="2400" b="1" u="none" kern="1200" dirty="0" smtClean="0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91926" y="440283"/>
        <a:ext cx="2908180" cy="3583928"/>
      </dsp:txXfrm>
    </dsp:sp>
    <dsp:sp modelId="{1B81321C-E704-4179-81B1-2C3FF5269DB7}">
      <dsp:nvSpPr>
        <dsp:cNvPr id="0" name=""/>
        <dsp:cNvSpPr/>
      </dsp:nvSpPr>
      <dsp:spPr>
        <a:xfrm>
          <a:off x="3399498" y="1849195"/>
          <a:ext cx="654896" cy="7661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u="none" kern="1200">
            <a:solidFill>
              <a:schemeClr val="tx1"/>
            </a:solidFill>
            <a:effectLst/>
          </a:endParaRPr>
        </a:p>
      </dsp:txBody>
      <dsp:txXfrm>
        <a:off x="3399498" y="2002416"/>
        <a:ext cx="458427" cy="459663"/>
      </dsp:txXfrm>
    </dsp:sp>
    <dsp:sp modelId="{224D5881-4678-41FF-A5AD-C29490BD68FC}">
      <dsp:nvSpPr>
        <dsp:cNvPr id="0" name=""/>
        <dsp:cNvSpPr/>
      </dsp:nvSpPr>
      <dsp:spPr>
        <a:xfrm>
          <a:off x="4326239" y="349805"/>
          <a:ext cx="3089136" cy="3764884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800" kern="12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一致性迅速解決同一原因事實造成之金融消費爭議事件，協助弱勢金融消費者進行評議程序及節省評議資源</a:t>
          </a:r>
          <a:r>
            <a:rPr lang="zh-TW" altLang="en-US" sz="2800" kern="1200" dirty="0" smtClean="0">
              <a:solidFill>
                <a:schemeClr val="dk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endParaRPr lang="zh-TW" altLang="en-US" sz="2800" u="none" kern="1200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416717" y="440283"/>
        <a:ext cx="2908180" cy="358392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D5583-4D23-42A4-90FE-510C0D01514E}">
      <dsp:nvSpPr>
        <dsp:cNvPr id="0" name=""/>
        <dsp:cNvSpPr/>
      </dsp:nvSpPr>
      <dsp:spPr>
        <a:xfrm>
          <a:off x="2257" y="0"/>
          <a:ext cx="2750121" cy="9361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金融業</a:t>
          </a:r>
          <a:r>
            <a:rPr kumimoji="1"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kumimoji="1"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kumimoji="1"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發展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70309" y="0"/>
        <a:ext cx="1814017" cy="936104"/>
      </dsp:txXfrm>
    </dsp:sp>
    <dsp:sp modelId="{FD1290A0-4018-42C1-A947-A4D054DD20B3}">
      <dsp:nvSpPr>
        <dsp:cNvPr id="0" name=""/>
        <dsp:cNvSpPr/>
      </dsp:nvSpPr>
      <dsp:spPr>
        <a:xfrm>
          <a:off x="2477367" y="0"/>
          <a:ext cx="2750121" cy="9361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消費者</a:t>
          </a:r>
          <a:r>
            <a:rPr kumimoji="1"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kumimoji="1"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kumimoji="1"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保護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945419" y="0"/>
        <a:ext cx="1814017" cy="936104"/>
      </dsp:txXfrm>
    </dsp:sp>
    <dsp:sp modelId="{274D0D34-D4B0-48E5-9E77-89714B58526F}">
      <dsp:nvSpPr>
        <dsp:cNvPr id="0" name=""/>
        <dsp:cNvSpPr/>
      </dsp:nvSpPr>
      <dsp:spPr>
        <a:xfrm>
          <a:off x="4952476" y="0"/>
          <a:ext cx="2750121" cy="9361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均衡並重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420528" y="0"/>
        <a:ext cx="1814017" cy="9361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931A4-D35C-4E50-9A56-BC5CC4101B72}">
      <dsp:nvSpPr>
        <dsp:cNvPr id="0" name=""/>
        <dsp:cNvSpPr/>
      </dsp:nvSpPr>
      <dsp:spPr>
        <a:xfrm>
          <a:off x="2278" y="0"/>
          <a:ext cx="2775824" cy="864095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smtClean="0">
              <a:latin typeface="標楷體" panose="03000509000000000000" pitchFamily="65" charset="-120"/>
              <a:ea typeface="標楷體" panose="03000509000000000000" pitchFamily="65" charset="-120"/>
            </a:rPr>
            <a:t>深耕台灣</a:t>
          </a:r>
          <a:endParaRPr lang="zh-TW" altLang="en-US" sz="28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34326" y="0"/>
        <a:ext cx="1911729" cy="864095"/>
      </dsp:txXfrm>
    </dsp:sp>
    <dsp:sp modelId="{5F27CA42-B513-416C-A8B6-283925932460}">
      <dsp:nvSpPr>
        <dsp:cNvPr id="0" name=""/>
        <dsp:cNvSpPr/>
      </dsp:nvSpPr>
      <dsp:spPr>
        <a:xfrm>
          <a:off x="2500519" y="0"/>
          <a:ext cx="2775824" cy="864095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smtClean="0">
              <a:latin typeface="標楷體" panose="03000509000000000000" pitchFamily="65" charset="-120"/>
              <a:ea typeface="標楷體" panose="03000509000000000000" pitchFamily="65" charset="-120"/>
            </a:rPr>
            <a:t>布局亞洲</a:t>
          </a:r>
          <a:endParaRPr lang="zh-TW" altLang="en-US" sz="28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932567" y="0"/>
        <a:ext cx="1911729" cy="864095"/>
      </dsp:txXfrm>
    </dsp:sp>
    <dsp:sp modelId="{50BACD0C-BADB-4353-9492-F6E47EC69A5A}">
      <dsp:nvSpPr>
        <dsp:cNvPr id="0" name=""/>
        <dsp:cNvSpPr/>
      </dsp:nvSpPr>
      <dsp:spPr>
        <a:xfrm>
          <a:off x="4998761" y="0"/>
          <a:ext cx="2775824" cy="864095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smtClean="0">
              <a:latin typeface="標楷體" panose="03000509000000000000" pitchFamily="65" charset="-120"/>
              <a:ea typeface="標楷體" panose="03000509000000000000" pitchFamily="65" charset="-120"/>
            </a:rPr>
            <a:t>平行發展</a:t>
          </a:r>
          <a:endParaRPr lang="zh-TW" altLang="en-US" sz="28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430809" y="0"/>
        <a:ext cx="1911729" cy="86409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5EDF3-A9E3-4343-A9AD-AE983FD31E8D}">
      <dsp:nvSpPr>
        <dsp:cNvPr id="0" name=""/>
        <dsp:cNvSpPr/>
      </dsp:nvSpPr>
      <dsp:spPr>
        <a:xfrm>
          <a:off x="2298" y="0"/>
          <a:ext cx="2800859" cy="93610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金融產業</a:t>
          </a:r>
          <a:r>
            <a:rPr kumimoji="1"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kumimoji="1"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kumimoji="1"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發展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70350" y="0"/>
        <a:ext cx="1864755" cy="936104"/>
      </dsp:txXfrm>
    </dsp:sp>
    <dsp:sp modelId="{4AD66FED-9447-4554-9C71-ED5B7A6F2C2F}">
      <dsp:nvSpPr>
        <dsp:cNvPr id="0" name=""/>
        <dsp:cNvSpPr/>
      </dsp:nvSpPr>
      <dsp:spPr>
        <a:xfrm>
          <a:off x="2518411" y="0"/>
          <a:ext cx="2800859" cy="93610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一般產業</a:t>
          </a:r>
          <a:r>
            <a:rPr kumimoji="1"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kumimoji="1"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kumimoji="1"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發展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986463" y="0"/>
        <a:ext cx="1864755" cy="936104"/>
      </dsp:txXfrm>
    </dsp:sp>
    <dsp:sp modelId="{8B8BACAC-C56C-41D1-A8E2-7BCFCA039FA7}">
      <dsp:nvSpPr>
        <dsp:cNvPr id="0" name=""/>
        <dsp:cNvSpPr/>
      </dsp:nvSpPr>
      <dsp:spPr>
        <a:xfrm>
          <a:off x="5043845" y="0"/>
          <a:ext cx="2800859" cy="93610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協力合作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511897" y="0"/>
        <a:ext cx="1864755" cy="936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F930-74E6-48BA-93A7-2F3A52EE2939}">
      <dsp:nvSpPr>
        <dsp:cNvPr id="0" name=""/>
        <dsp:cNvSpPr/>
      </dsp:nvSpPr>
      <dsp:spPr>
        <a:xfrm>
          <a:off x="799288" y="0"/>
          <a:ext cx="6682342" cy="4176464"/>
        </a:xfrm>
        <a:prstGeom prst="swooshArrow">
          <a:avLst>
            <a:gd name="adj1" fmla="val 25000"/>
            <a:gd name="adj2" fmla="val 25000"/>
          </a:avLst>
        </a:prstGeom>
        <a:solidFill>
          <a:srgbClr val="97ADD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D12B8-117C-4819-8834-226849375EE3}">
      <dsp:nvSpPr>
        <dsp:cNvPr id="0" name=""/>
        <dsp:cNvSpPr/>
      </dsp:nvSpPr>
      <dsp:spPr>
        <a:xfrm>
          <a:off x="2232247" y="2358408"/>
          <a:ext cx="233881" cy="233881"/>
        </a:xfrm>
        <a:prstGeom prst="ellipse">
          <a:avLst/>
        </a:prstGeom>
        <a:solidFill>
          <a:schemeClr val="tx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277073-22F5-46C4-B689-299CF8772C93}">
      <dsp:nvSpPr>
        <dsp:cNvPr id="0" name=""/>
        <dsp:cNvSpPr/>
      </dsp:nvSpPr>
      <dsp:spPr>
        <a:xfrm>
          <a:off x="2160246" y="2783480"/>
          <a:ext cx="2171761" cy="117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29" tIns="0" rIns="0" bIns="0" numCol="1" spcCol="1270" anchor="t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目前我國個人及網路商店約</a:t>
          </a:r>
          <a:r>
            <a:rPr kumimoji="1" lang="en-US" alt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萬家。</a:t>
          </a:r>
          <a:endParaRPr lang="zh-TW" sz="24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160246" y="2783480"/>
        <a:ext cx="2171761" cy="1176957"/>
      </dsp:txXfrm>
    </dsp:sp>
    <dsp:sp modelId="{ACE5F049-3B8B-4F3A-AEE6-90DFE65AC1EA}">
      <dsp:nvSpPr>
        <dsp:cNvPr id="0" name=""/>
        <dsp:cNvSpPr/>
      </dsp:nvSpPr>
      <dsp:spPr>
        <a:xfrm>
          <a:off x="4680521" y="1152128"/>
          <a:ext cx="400940" cy="400940"/>
        </a:xfrm>
        <a:prstGeom prst="ellipse">
          <a:avLst/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F0439A8-7089-46CE-AF2D-61DA3CCF41A2}">
      <dsp:nvSpPr>
        <dsp:cNvPr id="0" name=""/>
        <dsp:cNvSpPr/>
      </dsp:nvSpPr>
      <dsp:spPr>
        <a:xfrm>
          <a:off x="4608514" y="1825040"/>
          <a:ext cx="2724908" cy="199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450" tIns="0" rIns="0" bIns="0" numCol="1" spcCol="1270" anchor="t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預估</a:t>
          </a:r>
          <a:r>
            <a:rPr kumimoji="1" lang="en-US" alt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104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年度個人及網路商店成長</a:t>
          </a:r>
          <a:r>
            <a:rPr kumimoji="1" lang="en-US" alt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en-US" alt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r>
            <a:rPr kumimoji="1" lang="en-US" altLang="zh-TW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成，</a:t>
          </a:r>
          <a:r>
            <a:rPr kumimoji="1" lang="zh-TW" altLang="en-US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增加約</a:t>
          </a:r>
          <a:r>
            <a:rPr kumimoji="1" lang="en-US" altLang="zh-TW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en-US" altLang="zh-TW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kumimoji="1" lang="zh-TW" altLang="en-US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r>
            <a:rPr kumimoji="1" lang="en-US" altLang="zh-TW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kumimoji="1" lang="zh-TW" altLang="en-US" sz="2400" kern="1200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萬家。</a:t>
          </a:r>
          <a:endParaRPr lang="zh-TW" sz="2400" kern="1200" dirty="0">
            <a:solidFill>
              <a:srgbClr val="00B0F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608514" y="1825040"/>
        <a:ext cx="2724908" cy="19913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7F3CE-BCE1-4379-8B55-C5DE6A475BDE}">
      <dsp:nvSpPr>
        <dsp:cNvPr id="0" name=""/>
        <dsp:cNvSpPr/>
      </dsp:nvSpPr>
      <dsp:spPr>
        <a:xfrm>
          <a:off x="156991" y="849945"/>
          <a:ext cx="3136359" cy="3326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放寬銀行轉投資規定</a:t>
          </a:r>
          <a:endParaRPr kumimoji="1" lang="en-US" altLang="zh-TW" sz="2800" b="1" kern="1200" dirty="0" smtClean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85750" lvl="1" indent="-285750" algn="just" defTabSz="1244600" rtl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將銀行轉投資限額，由「實收資本額」修正以「淨值」為計算基礎。</a:t>
          </a:r>
          <a:endParaRPr lang="zh-TW" sz="24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33543" y="926497"/>
        <a:ext cx="2983255" cy="2460584"/>
      </dsp:txXfrm>
    </dsp:sp>
    <dsp:sp modelId="{FD2883F6-18F8-4A32-B242-52FFDDBEE64C}">
      <dsp:nvSpPr>
        <dsp:cNvPr id="0" name=""/>
        <dsp:cNvSpPr/>
      </dsp:nvSpPr>
      <dsp:spPr>
        <a:xfrm rot="8225990" flipH="1" flipV="1">
          <a:off x="5823948" y="3597351"/>
          <a:ext cx="697469" cy="648113"/>
        </a:xfrm>
        <a:prstGeom prst="circularArrow">
          <a:avLst>
            <a:gd name="adj1" fmla="val 1297"/>
            <a:gd name="adj2" fmla="val 152987"/>
            <a:gd name="adj3" fmla="val 4014712"/>
            <a:gd name="adj4" fmla="val 11110703"/>
            <a:gd name="adj5" fmla="val 1514"/>
          </a:avLst>
        </a:prstGeom>
        <a:solidFill>
          <a:srgbClr val="97ADD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7FAAAA-A7F2-45AD-8FC9-FC71CBD9AAC8}">
      <dsp:nvSpPr>
        <dsp:cNvPr id="0" name=""/>
        <dsp:cNvSpPr/>
      </dsp:nvSpPr>
      <dsp:spPr>
        <a:xfrm>
          <a:off x="216014" y="217462"/>
          <a:ext cx="1930576" cy="790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修正重點</a:t>
          </a:r>
          <a:endParaRPr lang="zh-TW" sz="28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39171" y="240619"/>
        <a:ext cx="1884262" cy="744335"/>
      </dsp:txXfrm>
    </dsp:sp>
    <dsp:sp modelId="{081C1B3C-9BFA-4964-A6F0-5BD8DB15AE9C}">
      <dsp:nvSpPr>
        <dsp:cNvPr id="0" name=""/>
        <dsp:cNvSpPr/>
      </dsp:nvSpPr>
      <dsp:spPr>
        <a:xfrm>
          <a:off x="4493022" y="720526"/>
          <a:ext cx="3102595" cy="3387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b" anchorCtr="1">
          <a:noAutofit/>
        </a:bodyPr>
        <a:lstStyle/>
        <a:p>
          <a:pPr marL="285750" lvl="1" indent="-28575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擴大海外布局</a:t>
          </a:r>
        </a:p>
        <a:p>
          <a:pPr marL="285750" lvl="1" indent="-285750" algn="just" defTabSz="1244600" rtl="0" hangingPunct="0">
            <a:lnSpc>
              <a:spcPct val="10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估計全體銀行可增加近</a:t>
          </a:r>
          <a:r>
            <a:rPr kumimoji="1" lang="en-US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5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千億元併購動能。</a:t>
          </a:r>
          <a:endParaRPr kumimoji="1" lang="zh-TW" sz="24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endParaRPr kumimoji="1" lang="en-US" altLang="zh-TW" sz="2400" kern="120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endParaRPr kumimoji="1" lang="zh-TW" sz="24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570972" y="1524314"/>
        <a:ext cx="2946695" cy="2505503"/>
      </dsp:txXfrm>
    </dsp:sp>
    <dsp:sp modelId="{CFC4A39B-C155-4EB1-8722-3EB42E621269}">
      <dsp:nvSpPr>
        <dsp:cNvPr id="0" name=""/>
        <dsp:cNvSpPr/>
      </dsp:nvSpPr>
      <dsp:spPr>
        <a:xfrm>
          <a:off x="4536495" y="216024"/>
          <a:ext cx="1983363" cy="79351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預期效益</a:t>
          </a:r>
          <a:endParaRPr kumimoji="1" lang="zh-TW" sz="28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559736" y="239265"/>
        <a:ext cx="1936881" cy="7470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7F3CE-BCE1-4379-8B55-C5DE6A475BDE}">
      <dsp:nvSpPr>
        <dsp:cNvPr id="0" name=""/>
        <dsp:cNvSpPr/>
      </dsp:nvSpPr>
      <dsp:spPr>
        <a:xfrm>
          <a:off x="179516" y="849945"/>
          <a:ext cx="3136359" cy="3326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增訂現金卡及</a:t>
          </a:r>
          <a:r>
            <a:rPr kumimoji="1" lang="en-US" altLang="zh-TW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信用卡利率上限</a:t>
          </a:r>
          <a:r>
            <a:rPr kumimoji="1" lang="en-US" altLang="zh-TW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自</a:t>
          </a:r>
          <a:r>
            <a:rPr kumimoji="1" lang="en-US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104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</a:t>
          </a:r>
          <a:r>
            <a:rPr kumimoji="1" lang="en-US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r>
            <a:rPr kumimoji="1" lang="en-US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日起現金卡、信用卡之利率不得超過年利率</a:t>
          </a:r>
          <a:r>
            <a:rPr kumimoji="1" lang="en-US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15%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。</a:t>
          </a:r>
          <a:endParaRPr kumimoji="1" lang="zh-TW" sz="1800" b="1" kern="1200" dirty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56068" y="926497"/>
        <a:ext cx="2983255" cy="2460584"/>
      </dsp:txXfrm>
    </dsp:sp>
    <dsp:sp modelId="{FD2883F6-18F8-4A32-B242-52FFDDBEE64C}">
      <dsp:nvSpPr>
        <dsp:cNvPr id="0" name=""/>
        <dsp:cNvSpPr/>
      </dsp:nvSpPr>
      <dsp:spPr>
        <a:xfrm rot="8225990" flipH="1" flipV="1">
          <a:off x="5850868" y="3643589"/>
          <a:ext cx="694959" cy="645781"/>
        </a:xfrm>
        <a:prstGeom prst="circularArrow">
          <a:avLst>
            <a:gd name="adj1" fmla="val 1302"/>
            <a:gd name="adj2" fmla="val 153556"/>
            <a:gd name="adj3" fmla="val 4079492"/>
            <a:gd name="adj4" fmla="val 11174915"/>
            <a:gd name="adj5" fmla="val 1519"/>
          </a:avLst>
        </a:prstGeom>
        <a:solidFill>
          <a:srgbClr val="97ADD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7FAAAA-A7F2-45AD-8FC9-FC71CBD9AAC8}">
      <dsp:nvSpPr>
        <dsp:cNvPr id="0" name=""/>
        <dsp:cNvSpPr/>
      </dsp:nvSpPr>
      <dsp:spPr>
        <a:xfrm>
          <a:off x="288025" y="217462"/>
          <a:ext cx="1885546" cy="790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修正重點</a:t>
          </a:r>
          <a:endParaRPr lang="zh-TW" sz="28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11182" y="240619"/>
        <a:ext cx="1839232" cy="744335"/>
      </dsp:txXfrm>
    </dsp:sp>
    <dsp:sp modelId="{081C1B3C-9BFA-4964-A6F0-5BD8DB15AE9C}">
      <dsp:nvSpPr>
        <dsp:cNvPr id="0" name=""/>
        <dsp:cNvSpPr/>
      </dsp:nvSpPr>
      <dsp:spPr>
        <a:xfrm>
          <a:off x="4515547" y="788342"/>
          <a:ext cx="3012496" cy="3388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72000" rIns="123825" bIns="72000" numCol="1" spcCol="1270" anchor="b" anchorCtr="0">
          <a:noAutofit/>
        </a:bodyPr>
        <a:lstStyle/>
        <a:p>
          <a:pPr marL="285750" lvl="1" indent="-285750" algn="just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有效減輕持卡人利息負擔</a:t>
          </a:r>
          <a:r>
            <a:rPr kumimoji="1" lang="en-US" altLang="zh-TW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受惠民眾超過</a:t>
          </a:r>
          <a:r>
            <a:rPr kumimoji="1" lang="en-US" alt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100</a:t>
          </a:r>
          <a:r>
            <a:rPr kumimoji="1" lang="zh-TW" alt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萬人。</a:t>
          </a:r>
          <a:endParaRPr kumimoji="1" lang="zh-TW" sz="24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28600" lvl="1" indent="-22860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kumimoji="1" lang="zh-TW" sz="24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28600" lvl="1" indent="-22860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kumimoji="1" lang="zh-TW" sz="24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28600" lvl="1" indent="-22860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kumimoji="1" lang="zh-TW" sz="24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593517" y="1592337"/>
        <a:ext cx="2856556" cy="2506151"/>
      </dsp:txXfrm>
    </dsp:sp>
    <dsp:sp modelId="{CFC4A39B-C155-4EB1-8722-3EB42E621269}">
      <dsp:nvSpPr>
        <dsp:cNvPr id="0" name=""/>
        <dsp:cNvSpPr/>
      </dsp:nvSpPr>
      <dsp:spPr>
        <a:xfrm>
          <a:off x="4669903" y="217454"/>
          <a:ext cx="1954836" cy="790659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預期效益</a:t>
          </a:r>
          <a:endParaRPr kumimoji="1" lang="zh-TW" sz="28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693061" y="240612"/>
        <a:ext cx="1908520" cy="7443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7F3CE-BCE1-4379-8B55-C5DE6A475BDE}">
      <dsp:nvSpPr>
        <dsp:cNvPr id="0" name=""/>
        <dsp:cNvSpPr/>
      </dsp:nvSpPr>
      <dsp:spPr>
        <a:xfrm>
          <a:off x="81178" y="891071"/>
          <a:ext cx="3288118" cy="3487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放寬金融債券</a:t>
          </a:r>
          <a:r>
            <a:rPr kumimoji="1" lang="en-US" altLang="zh-TW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發行限制</a:t>
          </a:r>
          <a:r>
            <a:rPr kumimoji="1" lang="en-US" altLang="zh-TW" sz="2800" b="0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2800" b="0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放寬金融債券不限於供給中、長期信用，並刪除金融債券還本期限不得低於</a:t>
          </a:r>
          <a:r>
            <a:rPr kumimoji="1" lang="en-US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kumimoji="1" lang="zh-TW" altLang="en-US" sz="24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年之限制。</a:t>
          </a:r>
          <a:endParaRPr kumimoji="1" lang="zh-TW" sz="1800" b="1" kern="1200" dirty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61434" y="971327"/>
        <a:ext cx="3127606" cy="2579645"/>
      </dsp:txXfrm>
    </dsp:sp>
    <dsp:sp modelId="{FD2883F6-18F8-4A32-B242-52FFDDBEE64C}">
      <dsp:nvSpPr>
        <dsp:cNvPr id="0" name=""/>
        <dsp:cNvSpPr/>
      </dsp:nvSpPr>
      <dsp:spPr>
        <a:xfrm rot="8225990" flipH="1" flipV="1">
          <a:off x="6026771" y="3808597"/>
          <a:ext cx="735999" cy="683917"/>
        </a:xfrm>
        <a:prstGeom prst="circularArrow">
          <a:avLst>
            <a:gd name="adj1" fmla="val 1253"/>
            <a:gd name="adj2" fmla="val 147566"/>
            <a:gd name="adj3" fmla="val 4083309"/>
            <a:gd name="adj4" fmla="val 11184721"/>
            <a:gd name="adj5" fmla="val 1461"/>
          </a:avLst>
        </a:prstGeom>
        <a:solidFill>
          <a:srgbClr val="97ADD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7FAAAA-A7F2-45AD-8FC9-FC71CBD9AAC8}">
      <dsp:nvSpPr>
        <dsp:cNvPr id="0" name=""/>
        <dsp:cNvSpPr/>
      </dsp:nvSpPr>
      <dsp:spPr>
        <a:xfrm>
          <a:off x="138558" y="276761"/>
          <a:ext cx="1985680" cy="731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kern="12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修正重點</a:t>
          </a:r>
          <a:endParaRPr lang="zh-TW" sz="28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59979" y="298182"/>
        <a:ext cx="1942838" cy="688511"/>
      </dsp:txXfrm>
    </dsp:sp>
    <dsp:sp modelId="{081C1B3C-9BFA-4964-A6F0-5BD8DB15AE9C}">
      <dsp:nvSpPr>
        <dsp:cNvPr id="0" name=""/>
        <dsp:cNvSpPr/>
      </dsp:nvSpPr>
      <dsp:spPr>
        <a:xfrm>
          <a:off x="4615751" y="826488"/>
          <a:ext cx="3158262" cy="3552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72000" rIns="123825" bIns="72000" numCol="1" spcCol="1270" anchor="b" anchorCtr="0">
          <a:noAutofit/>
        </a:bodyPr>
        <a:lstStyle/>
        <a:p>
          <a:pPr marL="285750" lvl="1" indent="-285750" algn="just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發展國內債券市場</a:t>
          </a: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1" lang="zh-TW" altLang="zh-TW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增加銀行發行債券彈性</a:t>
          </a:r>
          <a:r>
            <a:rPr kumimoji="1" lang="zh-TW" alt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，</a:t>
          </a:r>
          <a:r>
            <a:rPr kumimoji="1" lang="zh-TW" altLang="zh-TW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針對專業機構投資人需求，設計發行各年期金融債券</a:t>
          </a:r>
          <a:r>
            <a:rPr kumimoji="1" lang="zh-TW" alt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。</a:t>
          </a:r>
          <a:endParaRPr kumimoji="1" lang="zh-TW" sz="2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1" lang="zh-TW" alt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預估今</a:t>
          </a:r>
          <a:r>
            <a:rPr kumimoji="1" lang="en-US" alt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(104)</a:t>
          </a:r>
          <a:r>
            <a:rPr kumimoji="1" lang="zh-TW" alt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年金融債券發行量約</a:t>
          </a:r>
          <a:r>
            <a:rPr kumimoji="1" lang="en-US" alt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2,320</a:t>
          </a:r>
          <a:r>
            <a:rPr kumimoji="1" lang="zh-TW" alt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億元。</a:t>
          </a:r>
          <a:endParaRPr kumimoji="1" lang="zh-TW" sz="2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697494" y="1669386"/>
        <a:ext cx="2994776" cy="2627415"/>
      </dsp:txXfrm>
    </dsp:sp>
    <dsp:sp modelId="{CFC4A39B-C155-4EB1-8722-3EB42E621269}">
      <dsp:nvSpPr>
        <dsp:cNvPr id="0" name=""/>
        <dsp:cNvSpPr/>
      </dsp:nvSpPr>
      <dsp:spPr>
        <a:xfrm>
          <a:off x="4716512" y="276758"/>
          <a:ext cx="1985680" cy="731353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預期效益</a:t>
          </a:r>
          <a:endParaRPr kumimoji="1" lang="zh-TW" sz="28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737933" y="298179"/>
        <a:ext cx="1942838" cy="6885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A863D-85DF-4264-903F-8720E1E4D21A}">
      <dsp:nvSpPr>
        <dsp:cNvPr id="0" name=""/>
        <dsp:cNvSpPr/>
      </dsp:nvSpPr>
      <dsp:spPr>
        <a:xfrm rot="16200000">
          <a:off x="376899" y="271173"/>
          <a:ext cx="3312813" cy="3346530"/>
        </a:xfrm>
        <a:prstGeom prst="round2SameRect">
          <a:avLst>
            <a:gd name="adj1" fmla="val 16670"/>
            <a:gd name="adj2" fmla="val 0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203200" rIns="182880" bIns="203200" numCol="1" spcCol="1270" anchor="t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2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新增國際保險</a:t>
          </a:r>
          <a:r>
            <a:rPr kumimoji="1" lang="en-US" altLang="zh-TW" sz="32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kumimoji="1" lang="en-US" altLang="zh-TW" sz="32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kumimoji="1" lang="zh-TW" altLang="en-US" sz="32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業務</a:t>
          </a:r>
          <a:endParaRPr kumimoji="1" lang="en-US" altLang="zh-TW" sz="3200" b="1" kern="1200" dirty="0" smtClean="0">
            <a:solidFill>
              <a:srgbClr val="0000FF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79388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8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將國際保險業務納入國際金融業務之一環</a:t>
          </a:r>
          <a:endParaRPr lang="zh-TW" sz="28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 rot="5400000">
        <a:off x="521788" y="449778"/>
        <a:ext cx="3184783" cy="2989319"/>
      </dsp:txXfrm>
    </dsp:sp>
    <dsp:sp modelId="{E854EDAB-1D94-40F8-8901-AB940A195D88}">
      <dsp:nvSpPr>
        <dsp:cNvPr id="0" name=""/>
        <dsp:cNvSpPr/>
      </dsp:nvSpPr>
      <dsp:spPr>
        <a:xfrm rot="5400000">
          <a:off x="4034536" y="308568"/>
          <a:ext cx="3312813" cy="3271739"/>
        </a:xfrm>
        <a:prstGeom prst="round2SameRect">
          <a:avLst>
            <a:gd name="adj1" fmla="val 16670"/>
            <a:gd name="adj2" fmla="val 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2880" tIns="203200" rIns="121920" bIns="203200" numCol="1" spcCol="1270" anchor="t" anchorCtr="0">
          <a:noAutofit/>
        </a:bodyPr>
        <a:lstStyle/>
        <a:p>
          <a:pPr marL="357188" lvl="0" indent="-357188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2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</a:t>
          </a:r>
          <a:r>
            <a:rPr kumimoji="1" lang="zh-TW" altLang="en-US" sz="32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擴大保險業商機</a:t>
          </a:r>
        </a:p>
        <a:p>
          <a:pPr marL="273050" lvl="0" indent="-27305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2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</a:t>
          </a:r>
          <a:r>
            <a:rPr kumimoji="1" lang="zh-TW" altLang="en-US" sz="32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增進保險業競爭力</a:t>
          </a:r>
          <a:endParaRPr kumimoji="1" lang="zh-TW" sz="3200" b="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 rot="-5400000">
        <a:off x="4055073" y="447773"/>
        <a:ext cx="3111997" cy="2993329"/>
      </dsp:txXfrm>
    </dsp:sp>
    <dsp:sp modelId="{3EB1066C-FECE-4B15-B138-2E36340F9B16}">
      <dsp:nvSpPr>
        <dsp:cNvPr id="0" name=""/>
        <dsp:cNvSpPr/>
      </dsp:nvSpPr>
      <dsp:spPr>
        <a:xfrm flipV="1">
          <a:off x="3546388" y="249386"/>
          <a:ext cx="45713" cy="32666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D7B434-A8D7-4259-90B4-AEBF8F78974C}">
      <dsp:nvSpPr>
        <dsp:cNvPr id="0" name=""/>
        <dsp:cNvSpPr/>
      </dsp:nvSpPr>
      <dsp:spPr>
        <a:xfrm rot="10800000">
          <a:off x="2918113" y="2376266"/>
          <a:ext cx="1833657" cy="183356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10799978" rev="0"/>
          </a:camera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A863D-85DF-4264-903F-8720E1E4D21A}">
      <dsp:nvSpPr>
        <dsp:cNvPr id="0" name=""/>
        <dsp:cNvSpPr/>
      </dsp:nvSpPr>
      <dsp:spPr>
        <a:xfrm rot="16200000">
          <a:off x="212813" y="297416"/>
          <a:ext cx="3633407" cy="3670388"/>
        </a:xfrm>
        <a:prstGeom prst="round2SameRect">
          <a:avLst>
            <a:gd name="adj1" fmla="val 16670"/>
            <a:gd name="adj2" fmla="val 0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203200" rIns="182880" bIns="203200" numCol="1" spcCol="1270" anchor="t" anchorCtr="0">
          <a:noAutofit/>
        </a:bodyPr>
        <a:lstStyle/>
        <a:p>
          <a:pPr lvl="0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2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設立國際保險業務分公司</a:t>
          </a:r>
          <a:r>
            <a:rPr kumimoji="1" lang="en-US" altLang="en-US" sz="32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(OIU)</a:t>
          </a:r>
        </a:p>
        <a:p>
          <a:pPr marL="0" lvl="0" indent="0" algn="just" defTabSz="1422400" rtl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開放保險業在中華民國境內設立</a:t>
          </a:r>
          <a:r>
            <a:rPr kumimoji="1" lang="en-US" altLang="en-US" sz="24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OIU</a:t>
          </a:r>
          <a:r>
            <a:rPr kumimoji="1" lang="zh-TW" altLang="en-US" sz="24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，得辦理境外之要保人及被保險人保險相關業務。</a:t>
          </a:r>
        </a:p>
        <a:p>
          <a:pPr marL="179388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28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 rot="5400000">
        <a:off x="371723" y="493306"/>
        <a:ext cx="3492988" cy="3278607"/>
      </dsp:txXfrm>
    </dsp:sp>
    <dsp:sp modelId="{E854EDAB-1D94-40F8-8901-AB940A195D88}">
      <dsp:nvSpPr>
        <dsp:cNvPr id="0" name=""/>
        <dsp:cNvSpPr/>
      </dsp:nvSpPr>
      <dsp:spPr>
        <a:xfrm rot="5400000">
          <a:off x="4248812" y="276456"/>
          <a:ext cx="3545138" cy="3712307"/>
        </a:xfrm>
        <a:prstGeom prst="round2SameRect">
          <a:avLst>
            <a:gd name="adj1" fmla="val 16670"/>
            <a:gd name="adj2" fmla="val 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marL="357188" lvl="0" indent="-357188" algn="l" defTabSz="1244600" rtl="0" hangingPunct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28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</a:t>
          </a: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擴大市場規模，增加保費收入</a:t>
          </a:r>
        </a:p>
        <a:p>
          <a:pPr marL="273050" lvl="0" indent="0" algn="l" defTabSz="1244600" hangingPunct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20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估計保費收入第一年增加約新臺幣</a:t>
          </a:r>
          <a:r>
            <a:rPr kumimoji="1" lang="en-US" altLang="en-US" sz="20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50</a:t>
          </a:r>
          <a:r>
            <a:rPr kumimoji="1" lang="zh-TW" altLang="en-US" sz="20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億元，第二年起並逐步增加。</a:t>
          </a:r>
          <a:endParaRPr kumimoji="1" lang="en-US" altLang="zh-TW" sz="2000" b="0" kern="120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  <a:sym typeface="Wingdings"/>
          </a:endParaRPr>
        </a:p>
        <a:p>
          <a:pPr marL="273050" lvl="0" indent="0" algn="l" defTabSz="1244600" hangingPunct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zh-TW" altLang="en-US" sz="2000" b="0" kern="120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  <a:sym typeface="Wingdings"/>
          </a:endParaRPr>
        </a:p>
        <a:p>
          <a:pPr marL="357188" lvl="0" indent="-357188" algn="l" defTabSz="1244600" rtl="0" hangingPunct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2800" b="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</a:t>
          </a: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培育國際人才，增加就業機會</a:t>
          </a:r>
        </a:p>
        <a:p>
          <a:pPr marL="273050" lvl="0" indent="-273050" algn="l" defTabSz="1244600" hangingPunct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zh-TW" sz="2800" b="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 rot="-5400000">
        <a:off x="4165228" y="533132"/>
        <a:ext cx="3539216" cy="3198956"/>
      </dsp:txXfrm>
    </dsp:sp>
    <dsp:sp modelId="{3EB1066C-FECE-4B15-B138-2E36340F9B16}">
      <dsp:nvSpPr>
        <dsp:cNvPr id="0" name=""/>
        <dsp:cNvSpPr/>
      </dsp:nvSpPr>
      <dsp:spPr>
        <a:xfrm flipV="1">
          <a:off x="3669289" y="273520"/>
          <a:ext cx="50136" cy="35828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D7B434-A8D7-4259-90B4-AEBF8F78974C}">
      <dsp:nvSpPr>
        <dsp:cNvPr id="0" name=""/>
        <dsp:cNvSpPr/>
      </dsp:nvSpPr>
      <dsp:spPr>
        <a:xfrm rot="10800000">
          <a:off x="2980213" y="2885536"/>
          <a:ext cx="2011108" cy="201101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10799978" rev="0"/>
          </a:camera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1D812-1901-4C25-8CDB-C9D209DD26DD}">
      <dsp:nvSpPr>
        <dsp:cNvPr id="0" name=""/>
        <dsp:cNvSpPr/>
      </dsp:nvSpPr>
      <dsp:spPr>
        <a:xfrm>
          <a:off x="0" y="0"/>
          <a:ext cx="7406022" cy="2203444"/>
        </a:xfrm>
        <a:prstGeom prst="roundRect">
          <a:avLst>
            <a:gd name="adj" fmla="val 10000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2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推動立即糾正措施</a:t>
          </a:r>
        </a:p>
        <a:p>
          <a:pPr lvl="0" algn="just" defTabSz="1244600" rtl="0" hangingPunct="0">
            <a:spcBef>
              <a:spcPct val="0"/>
            </a:spcBef>
          </a:pPr>
          <a:r>
            <a:rPr kumimoji="1" lang="zh-TW" altLang="en-US" sz="24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依保險業資本適足率等級採取相關監理措施，對資本嚴重不足者，採監管、接管、勒令停業清理或命令解散等措施。</a:t>
          </a:r>
          <a:endParaRPr lang="zh-TW" sz="2400" kern="1200" dirty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64537" y="64537"/>
        <a:ext cx="5128590" cy="2074370"/>
      </dsp:txXfrm>
    </dsp:sp>
    <dsp:sp modelId="{5788AB50-352A-42DD-B0F0-7D244D1860B6}">
      <dsp:nvSpPr>
        <dsp:cNvPr id="0" name=""/>
        <dsp:cNvSpPr/>
      </dsp:nvSpPr>
      <dsp:spPr>
        <a:xfrm>
          <a:off x="1306945" y="2693099"/>
          <a:ext cx="7406022" cy="2203444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 hangingPunct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i="0" u="none" strike="noStrike" kern="1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未來不再以公帑處理問題</a:t>
          </a:r>
          <a:r>
            <a:rPr lang="en-US" altLang="zh-TW" sz="2800" b="1" i="0" u="none" strike="noStrike" kern="1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/>
          </a:r>
          <a:br>
            <a:rPr lang="en-US" altLang="zh-TW" sz="2800" b="1" i="0" u="none" strike="noStrike" kern="1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</a:br>
          <a:r>
            <a:rPr lang="zh-TW" altLang="en-US" sz="2800" b="1" i="0" u="none" strike="noStrike" kern="1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/>
            </a:rPr>
            <a:t>保險公司</a:t>
          </a:r>
          <a:endParaRPr lang="en-US" altLang="zh-TW" sz="2800" b="1" i="0" u="none" strike="noStrike" kern="1200" dirty="0" smtClean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保險業資本嚴重不足時（淨值還是正數），即依規定強制接管。</a:t>
          </a:r>
          <a:endParaRPr kumimoji="1" lang="zh-TW" sz="2400" b="0" kern="1200" dirty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371482" y="2757636"/>
        <a:ext cx="4537764" cy="2074370"/>
      </dsp:txXfrm>
    </dsp:sp>
    <dsp:sp modelId="{CF1C1969-C115-47C2-B8A5-75C3805BEBC4}">
      <dsp:nvSpPr>
        <dsp:cNvPr id="0" name=""/>
        <dsp:cNvSpPr/>
      </dsp:nvSpPr>
      <dsp:spPr>
        <a:xfrm>
          <a:off x="6360960" y="1737480"/>
          <a:ext cx="881772" cy="14322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6559359" y="1737480"/>
        <a:ext cx="484974" cy="1214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D77F6-8524-470D-BBDA-8E3418981179}">
      <dsp:nvSpPr>
        <dsp:cNvPr id="0" name=""/>
        <dsp:cNvSpPr/>
      </dsp:nvSpPr>
      <dsp:spPr>
        <a:xfrm>
          <a:off x="0" y="0"/>
          <a:ext cx="7038782" cy="1123324"/>
        </a:xfrm>
        <a:prstGeom prst="roundRect">
          <a:avLst>
            <a:gd name="adj" fmla="val 10000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524000" lvl="0" indent="-152400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以前做法：</a:t>
          </a:r>
          <a:r>
            <a:rPr lang="zh-TW" altLang="en-US" sz="240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銀行轉投資設立保經或</a:t>
          </a:r>
          <a:r>
            <a:rPr lang="en-US" altLang="zh-TW" sz="240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lang="en-US" altLang="zh-TW" sz="240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lang="zh-TW" altLang="en-US" sz="240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保代公司</a:t>
          </a:r>
          <a:endParaRPr kumimoji="1" lang="zh-TW" altLang="en-US" sz="2400" b="1" u="none" kern="1200" dirty="0" smtClean="0">
            <a:solidFill>
              <a:schemeClr val="tx1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2901" y="32901"/>
        <a:ext cx="5826627" cy="1057522"/>
      </dsp:txXfrm>
    </dsp:sp>
    <dsp:sp modelId="{38D96FB5-2B7A-48D5-8E11-D1FC8ED20727}">
      <dsp:nvSpPr>
        <dsp:cNvPr id="0" name=""/>
        <dsp:cNvSpPr/>
      </dsp:nvSpPr>
      <dsp:spPr>
        <a:xfrm>
          <a:off x="621068" y="1310545"/>
          <a:ext cx="7038782" cy="1123324"/>
        </a:xfrm>
        <a:prstGeom prst="roundRect">
          <a:avLst>
            <a:gd name="adj" fmla="val 10000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154238" lvl="0" indent="-2154238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可能負面影響：</a:t>
          </a:r>
          <a:r>
            <a:rPr lang="zh-TW" altLang="en-US" sz="240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消費者認知混淆、</a:t>
          </a:r>
          <a:r>
            <a:rPr lang="en-US" altLang="zh-TW" sz="240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lang="en-US" altLang="zh-TW" sz="240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lang="zh-TW" altLang="en-US" sz="2400" u="none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申訴對象不易釐清</a:t>
          </a:r>
          <a:endParaRPr lang="zh-TW" altLang="en-US" sz="2400" u="none" kern="1200" dirty="0">
            <a:solidFill>
              <a:schemeClr val="tx1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53969" y="1343446"/>
        <a:ext cx="5621749" cy="1057522"/>
      </dsp:txXfrm>
    </dsp:sp>
    <dsp:sp modelId="{9B71EB4D-5F16-4FB9-81AC-A264CB694583}">
      <dsp:nvSpPr>
        <dsp:cNvPr id="0" name=""/>
        <dsp:cNvSpPr/>
      </dsp:nvSpPr>
      <dsp:spPr>
        <a:xfrm>
          <a:off x="1242137" y="2621091"/>
          <a:ext cx="7038782" cy="1123324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630238" lvl="0" indent="-630238" algn="l" defTabSz="1066800" rtl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u="none" kern="1200" dirty="0" smtClean="0">
              <a:solidFill>
                <a:srgbClr val="0000FF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開放後預期效益：銀行可設立保險部門，保障消費者權益。</a:t>
          </a:r>
          <a:endParaRPr lang="zh-TW" sz="2400" b="1" i="0" u="none" strike="noStrike" kern="1200" dirty="0">
            <a:solidFill>
              <a:srgbClr val="0000FF"/>
            </a:solidFill>
            <a:effectLst/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275038" y="2653992"/>
        <a:ext cx="5621749" cy="1057522"/>
      </dsp:txXfrm>
    </dsp:sp>
    <dsp:sp modelId="{2231F754-FA75-4B43-BE93-7B94A4649D12}">
      <dsp:nvSpPr>
        <dsp:cNvPr id="0" name=""/>
        <dsp:cNvSpPr/>
      </dsp:nvSpPr>
      <dsp:spPr>
        <a:xfrm>
          <a:off x="6308620" y="851854"/>
          <a:ext cx="730161" cy="7301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u="none" kern="1200">
            <a:solidFill>
              <a:schemeClr val="tx1"/>
            </a:solidFill>
            <a:effectLst/>
          </a:endParaRPr>
        </a:p>
      </dsp:txBody>
      <dsp:txXfrm>
        <a:off x="6472906" y="851854"/>
        <a:ext cx="401589" cy="549446"/>
      </dsp:txXfrm>
    </dsp:sp>
    <dsp:sp modelId="{76F78648-E8B7-4222-866F-516EE8AFEAA2}">
      <dsp:nvSpPr>
        <dsp:cNvPr id="0" name=""/>
        <dsp:cNvSpPr/>
      </dsp:nvSpPr>
      <dsp:spPr>
        <a:xfrm>
          <a:off x="6929689" y="2154911"/>
          <a:ext cx="730161" cy="7301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u="none" kern="1200">
            <a:solidFill>
              <a:schemeClr val="tx1"/>
            </a:solidFill>
            <a:effectLst/>
          </a:endParaRPr>
        </a:p>
      </dsp:txBody>
      <dsp:txXfrm>
        <a:off x="7093975" y="2154911"/>
        <a:ext cx="401589" cy="549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959" cy="4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32" tIns="46318" rIns="92632" bIns="46318" numCol="1" anchor="t" anchorCtr="0" compatLnSpc="1">
            <a:prstTxWarp prst="textNoShape">
              <a:avLst/>
            </a:prstTxWarp>
          </a:bodyPr>
          <a:lstStyle>
            <a:lvl1pPr defTabSz="927337">
              <a:defRPr sz="1200" smtClean="0">
                <a:latin typeface="Garamond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19" y="0"/>
            <a:ext cx="2877280" cy="4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32" tIns="46318" rIns="92632" bIns="46318" numCol="1" anchor="t" anchorCtr="0" compatLnSpc="1">
            <a:prstTxWarp prst="textNoShape">
              <a:avLst/>
            </a:prstTxWarp>
          </a:bodyPr>
          <a:lstStyle>
            <a:lvl1pPr algn="r" defTabSz="927337">
              <a:defRPr sz="1200" smtClean="0">
                <a:latin typeface="Garamond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585"/>
            <a:ext cx="2954959" cy="46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32" tIns="46318" rIns="92632" bIns="46318" numCol="1" anchor="b" anchorCtr="0" compatLnSpc="1">
            <a:prstTxWarp prst="textNoShape">
              <a:avLst/>
            </a:prstTxWarp>
          </a:bodyPr>
          <a:lstStyle>
            <a:lvl1pPr defTabSz="927337">
              <a:defRPr sz="1200" smtClean="0">
                <a:latin typeface="Garamond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19" y="9410585"/>
            <a:ext cx="2877280" cy="46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32" tIns="46318" rIns="92632" bIns="46318" numCol="1" anchor="b" anchorCtr="0" compatLnSpc="1">
            <a:prstTxWarp prst="textNoShape">
              <a:avLst/>
            </a:prstTxWarp>
          </a:bodyPr>
          <a:lstStyle>
            <a:lvl1pPr algn="r" defTabSz="927337">
              <a:defRPr sz="1200" smtClean="0">
                <a:latin typeface="Garamond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3FC59B87-5986-4BC2-87B0-2CF5EE7944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04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0525" y="509712"/>
            <a:ext cx="5616624" cy="3889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8201" y="4721101"/>
            <a:ext cx="563894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32" tIns="46318" rIns="92632" bIns="46318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dirty="0" smtClean="0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50626" y="9379043"/>
            <a:ext cx="445464" cy="4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32" tIns="46318" rIns="92632" bIns="46318" numCol="1" anchor="b" anchorCtr="0" compatLnSpc="1">
            <a:prstTxWarp prst="textNoShape">
              <a:avLst/>
            </a:prstTxWarp>
          </a:bodyPr>
          <a:lstStyle>
            <a:lvl1pPr algn="r" defTabSz="927337">
              <a:defRPr sz="12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75555126-1D79-48FD-B681-27B260413B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1117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337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39341" indent="-284361" defTabSz="927337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37448" indent="-227489" defTabSz="927337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592427" indent="-227489" defTabSz="927337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47407" indent="-227489" defTabSz="927337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02384" indent="-227489" defTabSz="927337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57365" indent="-227489" defTabSz="927337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12343" indent="-227489" defTabSz="927337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67320" indent="-227489" defTabSz="927337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/>
            <a:fld id="{598FD5A9-AD9B-4A1A-97F6-2DC4167C5AB8}" type="slidenum">
              <a:rPr lang="en-US" altLang="zh-TW" sz="1200">
                <a:latin typeface="Arial" pitchFamily="34" charset="0"/>
                <a:ea typeface="新細明體" pitchFamily="18" charset="-120"/>
              </a:rPr>
              <a:pPr eaLnBrk="1" hangingPunct="1"/>
              <a:t>1</a:t>
            </a:fld>
            <a:endParaRPr lang="en-US" altLang="zh-TW" sz="120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9233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4160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7065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9627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9538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6227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2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4185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8735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684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07069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4851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8110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 txBox="1">
            <a:spLocks noGrp="1" noChangeArrowheads="1"/>
          </p:cNvSpPr>
          <p:nvPr/>
        </p:nvSpPr>
        <p:spPr bwMode="auto">
          <a:xfrm>
            <a:off x="6350627" y="9379044"/>
            <a:ext cx="445464" cy="4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27" tIns="46314" rIns="92627" bIns="46314" anchor="b"/>
          <a:lstStyle>
            <a:lvl1pPr defTabSz="931863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defTabSz="931863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defTabSz="931863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defTabSz="931863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defTabSz="931863" eaLnBrk="0" hangingPunct="0"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r" eaLnBrk="1" hangingPunct="1"/>
            <a:fld id="{41A2D2A5-98FB-4EE0-B1D3-9D7BF14885E9}" type="slidenum">
              <a:rPr lang="en-US" altLang="zh-TW" sz="1200">
                <a:latin typeface="Arial" pitchFamily="34" charset="0"/>
                <a:ea typeface="新細明體" pitchFamily="18" charset="-120"/>
              </a:rPr>
              <a:pPr algn="r" eaLnBrk="1" hangingPunct="1"/>
              <a:t>22</a:t>
            </a:fld>
            <a:endParaRPr lang="en-US" altLang="zh-TW" sz="120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5772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374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9274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6752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8481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687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55126-1D79-48FD-B681-27B260413B3C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610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505200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3398520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5488" y="6528816"/>
            <a:ext cx="560512" cy="32918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9906000" cy="54868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81876" y="3472"/>
            <a:ext cx="939676" cy="32918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‹#›</a:t>
            </a:fld>
            <a:r>
              <a:rPr lang="en-US" altLang="zh-TW" dirty="0" smtClean="0"/>
              <a:t>/26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6721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18288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0" y="18288"/>
            <a:ext cx="4457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81876" y="3472"/>
            <a:ext cx="939676" cy="32918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‹#›</a:t>
            </a:fld>
            <a:r>
              <a:rPr lang="en-US" altLang="zh-TW" dirty="0" smtClean="0"/>
              <a:t>/26</a:t>
            </a:r>
            <a:endParaRPr lang="en-US" altLang="zh-TW" dirty="0"/>
          </a:p>
        </p:txBody>
      </p:sp>
      <p:pic>
        <p:nvPicPr>
          <p:cNvPr id="15" name="Picture 1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228" b="6834"/>
          <a:stretch/>
        </p:blipFill>
        <p:spPr bwMode="auto">
          <a:xfrm>
            <a:off x="6537176" y="-59588"/>
            <a:ext cx="3446611" cy="536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  <p:sldLayoutId id="2147484519" r:id="rId2"/>
    <p:sldLayoutId id="214748452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openxmlformats.org/officeDocument/2006/relationships/diagramData" Target="../diagrams/data16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17" Type="http://schemas.microsoft.com/office/2007/relationships/diagramDrawing" Target="../diagrams/drawing16.xml"/><Relationship Id="rId2" Type="http://schemas.openxmlformats.org/officeDocument/2006/relationships/notesSlide" Target="../notesSlides/notesSlide21.xml"/><Relationship Id="rId16" Type="http://schemas.openxmlformats.org/officeDocument/2006/relationships/diagramColors" Target="../diagrams/colors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Relationship Id="rId1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96616" y="4945242"/>
            <a:ext cx="6934200" cy="1364078"/>
          </a:xfrm>
        </p:spPr>
        <p:txBody>
          <a:bodyPr>
            <a:noAutofit/>
          </a:bodyPr>
          <a:lstStyle/>
          <a:p>
            <a:pPr algn="ctr"/>
            <a:r>
              <a:rPr kumimoji="0" lang="zh-TW" altLang="en-US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</a:rPr>
              <a:t>金融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</a:rPr>
              <a:t>監督管理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</a:rPr>
              <a:t>委員會</a:t>
            </a:r>
            <a:endParaRPr lang="en-US" altLang="zh-TW" b="1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pPr algn="ctr"/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</a:rPr>
              <a:t>李主任秘書滿治</a:t>
            </a:r>
            <a:endParaRPr lang="en-US" altLang="zh-TW" b="1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pPr algn="ctr"/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</a:rPr>
              <a:t>1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</a:rPr>
              <a:t>年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</a:rPr>
              <a:t>月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</a:rPr>
              <a:t>4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</a:rPr>
              <a:t>日</a:t>
            </a:r>
            <a:endParaRPr lang="zh-TW" altLang="en-US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標楷體" panose="03000509000000000000" pitchFamily="65" charset="-120"/>
              <a:cs typeface="Segoe UI" panose="020B0502040204020203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4488" y="1772816"/>
            <a:ext cx="9289032" cy="16386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spc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金融五法</a:t>
            </a:r>
            <a:r>
              <a:rPr lang="zh-TW" altLang="en-US" sz="6000" b="1" spc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之重點與</a:t>
            </a:r>
            <a:r>
              <a:rPr lang="zh-TW" altLang="en-US" sz="6000" b="1" spc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效益</a:t>
            </a:r>
            <a:endParaRPr lang="zh-TW" altLang="en-US" sz="6000" b="1" spc="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anose="020B060402020202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10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2864768" y="692696"/>
            <a:ext cx="42484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二、銀行法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(1/3)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822952717"/>
              </p:ext>
            </p:extLst>
          </p:nvPr>
        </p:nvGraphicFramePr>
        <p:xfrm>
          <a:off x="1136576" y="1844824"/>
          <a:ext cx="76328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向右箭號 8"/>
          <p:cNvSpPr/>
          <p:nvPr/>
        </p:nvSpPr>
        <p:spPr>
          <a:xfrm>
            <a:off x="4700972" y="3573016"/>
            <a:ext cx="576064" cy="64807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39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11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2864768" y="692696"/>
            <a:ext cx="42484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二、銀行法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(2/3)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1745037392"/>
              </p:ext>
            </p:extLst>
          </p:nvPr>
        </p:nvGraphicFramePr>
        <p:xfrm>
          <a:off x="1136576" y="1844824"/>
          <a:ext cx="76328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向右箭號 10"/>
          <p:cNvSpPr/>
          <p:nvPr/>
        </p:nvSpPr>
        <p:spPr>
          <a:xfrm>
            <a:off x="4700972" y="3573016"/>
            <a:ext cx="576064" cy="64807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5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12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2864768" y="692696"/>
            <a:ext cx="42484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二、銀行法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(3/3)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3743752696"/>
              </p:ext>
            </p:extLst>
          </p:nvPr>
        </p:nvGraphicFramePr>
        <p:xfrm>
          <a:off x="1100572" y="1772816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向右箭號 9"/>
          <p:cNvSpPr/>
          <p:nvPr/>
        </p:nvSpPr>
        <p:spPr>
          <a:xfrm>
            <a:off x="4700972" y="3573016"/>
            <a:ext cx="576064" cy="64807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64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13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784648" y="692696"/>
            <a:ext cx="63367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三、國際金融業務條例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(1/2)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157483281"/>
              </p:ext>
            </p:extLst>
          </p:nvPr>
        </p:nvGraphicFramePr>
        <p:xfrm>
          <a:off x="1136576" y="1844824"/>
          <a:ext cx="76328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群組 14"/>
          <p:cNvGrpSpPr/>
          <p:nvPr/>
        </p:nvGrpSpPr>
        <p:grpSpPr>
          <a:xfrm>
            <a:off x="380837" y="4801765"/>
            <a:ext cx="1691843" cy="1651571"/>
            <a:chOff x="1965013" y="4081685"/>
            <a:chExt cx="1511477" cy="1503527"/>
          </a:xfrm>
        </p:grpSpPr>
        <p:sp>
          <p:nvSpPr>
            <p:cNvPr id="9" name="手繪多邊形 8"/>
            <p:cNvSpPr/>
            <p:nvPr/>
          </p:nvSpPr>
          <p:spPr>
            <a:xfrm>
              <a:off x="2024809" y="4081685"/>
              <a:ext cx="1451681" cy="1451681"/>
            </a:xfrm>
            <a:custGeom>
              <a:avLst/>
              <a:gdLst>
                <a:gd name="connsiteX0" fmla="*/ 725840 w 1451681"/>
                <a:gd name="connsiteY0" fmla="*/ 0 h 1451681"/>
                <a:gd name="connsiteX1" fmla="*/ 1354437 w 1451681"/>
                <a:gd name="connsiteY1" fmla="*/ 362920 h 1451681"/>
                <a:gd name="connsiteX2" fmla="*/ 1354437 w 1451681"/>
                <a:gd name="connsiteY2" fmla="*/ 1088761 h 1451681"/>
                <a:gd name="connsiteX3" fmla="*/ 725841 w 1451681"/>
                <a:gd name="connsiteY3" fmla="*/ 725841 h 1451681"/>
                <a:gd name="connsiteX4" fmla="*/ 725840 w 1451681"/>
                <a:gd name="connsiteY4" fmla="*/ 0 h 145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681" h="1451681">
                  <a:moveTo>
                    <a:pt x="725840" y="0"/>
                  </a:moveTo>
                  <a:cubicBezTo>
                    <a:pt x="985158" y="0"/>
                    <a:pt x="1224778" y="138345"/>
                    <a:pt x="1354437" y="362920"/>
                  </a:cubicBezTo>
                  <a:cubicBezTo>
                    <a:pt x="1484096" y="587496"/>
                    <a:pt x="1484096" y="864185"/>
                    <a:pt x="1354437" y="1088761"/>
                  </a:cubicBezTo>
                  <a:lnTo>
                    <a:pt x="725841" y="725841"/>
                  </a:lnTo>
                  <a:cubicBezTo>
                    <a:pt x="725841" y="483894"/>
                    <a:pt x="725840" y="241947"/>
                    <a:pt x="725840" y="0"/>
                  </a:cubicBezTo>
                  <a:close/>
                </a:path>
              </a:pathLst>
            </a:custGeom>
            <a:solidFill>
              <a:srgbClr val="33CCFF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0310" tIns="322858" rIns="183394" bIns="727256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zh-TW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保險</a:t>
              </a:r>
              <a:r>
                <a:rPr kumimoji="1" lang="en-US" altLang="zh-TW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kumimoji="1" lang="en-US" altLang="zh-TW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kumimoji="1" lang="en-US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OIU</a:t>
              </a:r>
              <a:endParaRPr lang="zh-TW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1994911" y="4133531"/>
              <a:ext cx="1451681" cy="1451681"/>
            </a:xfrm>
            <a:custGeom>
              <a:avLst/>
              <a:gdLst>
                <a:gd name="connsiteX0" fmla="*/ 1354437 w 1451681"/>
                <a:gd name="connsiteY0" fmla="*/ 1088761 h 1451681"/>
                <a:gd name="connsiteX1" fmla="*/ 725840 w 1451681"/>
                <a:gd name="connsiteY1" fmla="*/ 1451682 h 1451681"/>
                <a:gd name="connsiteX2" fmla="*/ 97243 w 1451681"/>
                <a:gd name="connsiteY2" fmla="*/ 1088762 h 1451681"/>
                <a:gd name="connsiteX3" fmla="*/ 725841 w 1451681"/>
                <a:gd name="connsiteY3" fmla="*/ 725841 h 1451681"/>
                <a:gd name="connsiteX4" fmla="*/ 1354437 w 1451681"/>
                <a:gd name="connsiteY4" fmla="*/ 1088761 h 145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681" h="1451681">
                  <a:moveTo>
                    <a:pt x="1354437" y="1088761"/>
                  </a:moveTo>
                  <a:cubicBezTo>
                    <a:pt x="1224778" y="1313337"/>
                    <a:pt x="985158" y="1451682"/>
                    <a:pt x="725840" y="1451682"/>
                  </a:cubicBezTo>
                  <a:cubicBezTo>
                    <a:pt x="466522" y="1451682"/>
                    <a:pt x="226902" y="1313337"/>
                    <a:pt x="97243" y="1088762"/>
                  </a:cubicBezTo>
                  <a:lnTo>
                    <a:pt x="725841" y="725841"/>
                  </a:lnTo>
                  <a:lnTo>
                    <a:pt x="1354437" y="1088761"/>
                  </a:lnTo>
                  <a:close/>
                </a:path>
              </a:pathLst>
            </a:custGeom>
            <a:solidFill>
              <a:srgbClr val="3FFFFF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fillRef>
            <a:effectRef idx="2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878" tIns="957104" rIns="343597" bIns="144855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zh-TW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證券</a:t>
              </a:r>
              <a:r>
                <a:rPr kumimoji="1" lang="en-US" altLang="zh-TW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kumimoji="1" lang="en-US" altLang="zh-TW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kumimoji="1" lang="en-US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OSU</a:t>
              </a:r>
              <a:endParaRPr lang="zh-TW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1965013" y="4081685"/>
              <a:ext cx="1451681" cy="1451681"/>
            </a:xfrm>
            <a:custGeom>
              <a:avLst/>
              <a:gdLst>
                <a:gd name="connsiteX0" fmla="*/ 97244 w 1451681"/>
                <a:gd name="connsiteY0" fmla="*/ 1088761 h 1451681"/>
                <a:gd name="connsiteX1" fmla="*/ 97244 w 1451681"/>
                <a:gd name="connsiteY1" fmla="*/ 362920 h 1451681"/>
                <a:gd name="connsiteX2" fmla="*/ 725841 w 1451681"/>
                <a:gd name="connsiteY2" fmla="*/ -1 h 1451681"/>
                <a:gd name="connsiteX3" fmla="*/ 725841 w 1451681"/>
                <a:gd name="connsiteY3" fmla="*/ 725841 h 1451681"/>
                <a:gd name="connsiteX4" fmla="*/ 97244 w 1451681"/>
                <a:gd name="connsiteY4" fmla="*/ 1088761 h 145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681" h="1451681">
                  <a:moveTo>
                    <a:pt x="97244" y="1088761"/>
                  </a:moveTo>
                  <a:cubicBezTo>
                    <a:pt x="-32415" y="864185"/>
                    <a:pt x="-32415" y="587496"/>
                    <a:pt x="97244" y="362920"/>
                  </a:cubicBezTo>
                  <a:cubicBezTo>
                    <a:pt x="226903" y="138344"/>
                    <a:pt x="466523" y="-1"/>
                    <a:pt x="725841" y="-1"/>
                  </a:cubicBezTo>
                  <a:lnTo>
                    <a:pt x="725841" y="725841"/>
                  </a:lnTo>
                  <a:lnTo>
                    <a:pt x="97244" y="1088761"/>
                  </a:lnTo>
                  <a:close/>
                </a:path>
              </a:pathLst>
            </a:custGeom>
            <a:solidFill>
              <a:srgbClr val="3FFFFF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fillRef>
            <a:effectRef idx="2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3393" tIns="322858" rIns="780311" bIns="727256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zh-TW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銀行</a:t>
              </a:r>
              <a:r>
                <a:rPr kumimoji="1" lang="en-US" altLang="zh-TW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kumimoji="1" lang="en-US" altLang="zh-TW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kumimoji="1" lang="en-US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OBU</a:t>
              </a:r>
              <a:endParaRPr lang="zh-TW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1496616" y="1628800"/>
            <a:ext cx="1885546" cy="790649"/>
            <a:chOff x="288025" y="217462"/>
            <a:chExt cx="1885546" cy="790649"/>
          </a:xfrm>
          <a:solidFill>
            <a:srgbClr val="33CCFF"/>
          </a:solidFill>
        </p:grpSpPr>
        <p:sp>
          <p:nvSpPr>
            <p:cNvPr id="14" name="圓角矩形 13"/>
            <p:cNvSpPr/>
            <p:nvPr/>
          </p:nvSpPr>
          <p:spPr>
            <a:xfrm>
              <a:off x="288025" y="217462"/>
              <a:ext cx="1885546" cy="790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圓角矩形 4"/>
            <p:cNvSpPr/>
            <p:nvPr/>
          </p:nvSpPr>
          <p:spPr>
            <a:xfrm>
              <a:off x="311182" y="240619"/>
              <a:ext cx="1839232" cy="7443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修正重點</a:t>
              </a:r>
              <a:endParaRPr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127560" y="1628800"/>
            <a:ext cx="1985680" cy="731353"/>
            <a:chOff x="4716512" y="276758"/>
            <a:chExt cx="1985680" cy="731353"/>
          </a:xfrm>
          <a:solidFill>
            <a:srgbClr val="33CCFF"/>
          </a:solidFill>
        </p:grpSpPr>
        <p:sp>
          <p:nvSpPr>
            <p:cNvPr id="18" name="圓角矩形 17"/>
            <p:cNvSpPr/>
            <p:nvPr/>
          </p:nvSpPr>
          <p:spPr>
            <a:xfrm>
              <a:off x="4716512" y="276758"/>
              <a:ext cx="1985680" cy="7313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圓角矩形 4"/>
            <p:cNvSpPr/>
            <p:nvPr/>
          </p:nvSpPr>
          <p:spPr>
            <a:xfrm>
              <a:off x="4737933" y="298179"/>
              <a:ext cx="1942838" cy="6885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zh-TW" altLang="en-US" sz="2800" kern="120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預期效益</a:t>
              </a:r>
              <a:endParaRPr kumimoji="1"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97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14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784648" y="692696"/>
            <a:ext cx="63367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三、國際金融業務條例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(2/2)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413055282"/>
              </p:ext>
            </p:extLst>
          </p:nvPr>
        </p:nvGraphicFramePr>
        <p:xfrm>
          <a:off x="920552" y="1556792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1280592" y="1412776"/>
            <a:ext cx="1885546" cy="790649"/>
            <a:chOff x="288025" y="217462"/>
            <a:chExt cx="1885546" cy="790649"/>
          </a:xfrm>
          <a:solidFill>
            <a:srgbClr val="33CCFF"/>
          </a:solidFill>
        </p:grpSpPr>
        <p:sp>
          <p:nvSpPr>
            <p:cNvPr id="6" name="圓角矩形 5"/>
            <p:cNvSpPr/>
            <p:nvPr/>
          </p:nvSpPr>
          <p:spPr>
            <a:xfrm>
              <a:off x="288025" y="217462"/>
              <a:ext cx="1885546" cy="790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圓角矩形 4"/>
            <p:cNvSpPr/>
            <p:nvPr/>
          </p:nvSpPr>
          <p:spPr>
            <a:xfrm>
              <a:off x="311182" y="240619"/>
              <a:ext cx="1839232" cy="7443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修正重點</a:t>
              </a:r>
              <a:endParaRPr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25008" y="1412776"/>
            <a:ext cx="1985680" cy="731353"/>
            <a:chOff x="4716512" y="276758"/>
            <a:chExt cx="1985680" cy="731353"/>
          </a:xfrm>
          <a:solidFill>
            <a:srgbClr val="33CCFF"/>
          </a:solidFill>
        </p:grpSpPr>
        <p:sp>
          <p:nvSpPr>
            <p:cNvPr id="11" name="圓角矩形 10"/>
            <p:cNvSpPr/>
            <p:nvPr/>
          </p:nvSpPr>
          <p:spPr>
            <a:xfrm>
              <a:off x="4716512" y="276758"/>
              <a:ext cx="1985680" cy="7313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圓角矩形 4"/>
            <p:cNvSpPr/>
            <p:nvPr/>
          </p:nvSpPr>
          <p:spPr>
            <a:xfrm>
              <a:off x="4737933" y="298179"/>
              <a:ext cx="1942838" cy="6885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zh-TW" altLang="en-US" sz="2800" kern="120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預期效益</a:t>
              </a:r>
              <a:endParaRPr kumimoji="1"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88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15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2864768" y="692696"/>
            <a:ext cx="42484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四、保險法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(1/2)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642433407"/>
              </p:ext>
            </p:extLst>
          </p:nvPr>
        </p:nvGraphicFramePr>
        <p:xfrm>
          <a:off x="704528" y="1628800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37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16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2864768" y="692696"/>
            <a:ext cx="42484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四、保險法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資料庫圖表 13"/>
          <p:cNvGraphicFramePr/>
          <p:nvPr>
            <p:extLst>
              <p:ext uri="{D42A27DB-BD31-4B8C-83A1-F6EECF244321}">
                <p14:modId xmlns:p14="http://schemas.microsoft.com/office/powerpoint/2010/main" val="394308885"/>
              </p:ext>
            </p:extLst>
          </p:nvPr>
        </p:nvGraphicFramePr>
        <p:xfrm>
          <a:off x="848544" y="2564904"/>
          <a:ext cx="828092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17"/>
          <p:cNvSpPr>
            <a:spLocks noChangeArrowheads="1"/>
          </p:cNvSpPr>
          <p:nvPr/>
        </p:nvSpPr>
        <p:spPr bwMode="auto">
          <a:xfrm rot="5400000">
            <a:off x="4592960" y="-1611558"/>
            <a:ext cx="792091" cy="6984778"/>
          </a:xfrm>
          <a:prstGeom prst="roundRect">
            <a:avLst/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3399FF"/>
              </a:gs>
            </a:gsLst>
            <a:lin ang="18900000" scaled="1"/>
          </a:gradFill>
          <a:ln>
            <a:noFill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/>
        </p:spPr>
        <p:txBody>
          <a:bodyPr rot="10800000" vert="eaVert" wrap="none" lIns="95740" tIns="47871" rIns="95740" bIns="47871" anchor="ctr"/>
          <a:lstStyle>
            <a:lvl1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893763" lvl="0" indent="-893763"/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開放銀行</a:t>
            </a:r>
            <a:r>
              <a:rPr lang="zh-TW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兼營保險代理人或保險經紀人業務</a:t>
            </a:r>
            <a:endParaRPr lang="zh-TW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17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784648" y="692696"/>
            <a:ext cx="63367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五、金融消費者保護法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(1/4)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601954431"/>
              </p:ext>
            </p:extLst>
          </p:nvPr>
        </p:nvGraphicFramePr>
        <p:xfrm>
          <a:off x="1208584" y="1844824"/>
          <a:ext cx="74168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1280592" y="1851958"/>
            <a:ext cx="1885546" cy="790649"/>
            <a:chOff x="288025" y="217462"/>
            <a:chExt cx="1885546" cy="790649"/>
          </a:xfrm>
          <a:solidFill>
            <a:srgbClr val="33CCFF"/>
          </a:solidFill>
        </p:grpSpPr>
        <p:sp>
          <p:nvSpPr>
            <p:cNvPr id="8" name="圓角矩形 7"/>
            <p:cNvSpPr/>
            <p:nvPr/>
          </p:nvSpPr>
          <p:spPr>
            <a:xfrm>
              <a:off x="288025" y="217462"/>
              <a:ext cx="1885546" cy="790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311182" y="240619"/>
              <a:ext cx="1839232" cy="7443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修正重點</a:t>
              </a:r>
              <a:endParaRPr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673080" y="1841256"/>
            <a:ext cx="1922107" cy="778194"/>
            <a:chOff x="4716512" y="276758"/>
            <a:chExt cx="1985680" cy="731353"/>
          </a:xfrm>
          <a:solidFill>
            <a:srgbClr val="33CCFF"/>
          </a:solidFill>
        </p:grpSpPr>
        <p:sp>
          <p:nvSpPr>
            <p:cNvPr id="11" name="圓角矩形 10"/>
            <p:cNvSpPr/>
            <p:nvPr/>
          </p:nvSpPr>
          <p:spPr>
            <a:xfrm>
              <a:off x="4716512" y="276758"/>
              <a:ext cx="1985680" cy="7313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圓角矩形 4"/>
            <p:cNvSpPr/>
            <p:nvPr/>
          </p:nvSpPr>
          <p:spPr>
            <a:xfrm>
              <a:off x="4737933" y="298179"/>
              <a:ext cx="1942838" cy="6885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預期效益</a:t>
              </a:r>
              <a:endParaRPr kumimoji="1"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98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18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784648" y="692696"/>
            <a:ext cx="63367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五、金融消費者保護法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(2/4)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714554114"/>
              </p:ext>
            </p:extLst>
          </p:nvPr>
        </p:nvGraphicFramePr>
        <p:xfrm>
          <a:off x="920552" y="1988840"/>
          <a:ext cx="806489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979222" y="1558231"/>
            <a:ext cx="1885546" cy="790649"/>
            <a:chOff x="288025" y="217462"/>
            <a:chExt cx="1885546" cy="790649"/>
          </a:xfrm>
          <a:solidFill>
            <a:srgbClr val="33CCFF"/>
          </a:solidFill>
        </p:grpSpPr>
        <p:sp>
          <p:nvSpPr>
            <p:cNvPr id="8" name="圓角矩形 7"/>
            <p:cNvSpPr/>
            <p:nvPr/>
          </p:nvSpPr>
          <p:spPr>
            <a:xfrm>
              <a:off x="288025" y="217462"/>
              <a:ext cx="1885546" cy="790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311182" y="240619"/>
              <a:ext cx="1839232" cy="7443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修正重點</a:t>
              </a:r>
              <a:endParaRPr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5839205" y="1570686"/>
            <a:ext cx="1922107" cy="778194"/>
            <a:chOff x="4716512" y="276758"/>
            <a:chExt cx="1985680" cy="731353"/>
          </a:xfrm>
          <a:solidFill>
            <a:srgbClr val="33CCFF"/>
          </a:solidFill>
        </p:grpSpPr>
        <p:sp>
          <p:nvSpPr>
            <p:cNvPr id="14" name="圓角矩形 13"/>
            <p:cNvSpPr/>
            <p:nvPr/>
          </p:nvSpPr>
          <p:spPr>
            <a:xfrm>
              <a:off x="4716512" y="276758"/>
              <a:ext cx="1985680" cy="7313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圓角矩形 4"/>
            <p:cNvSpPr/>
            <p:nvPr/>
          </p:nvSpPr>
          <p:spPr>
            <a:xfrm>
              <a:off x="4737933" y="298179"/>
              <a:ext cx="1942838" cy="6885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預期效益</a:t>
              </a:r>
              <a:endParaRPr kumimoji="1"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1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19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784648" y="692696"/>
            <a:ext cx="63367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五、金融消費者保護法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(3/4)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578091828"/>
              </p:ext>
            </p:extLst>
          </p:nvPr>
        </p:nvGraphicFramePr>
        <p:xfrm>
          <a:off x="776536" y="1988840"/>
          <a:ext cx="82809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848544" y="1558231"/>
            <a:ext cx="1885546" cy="790649"/>
            <a:chOff x="288025" y="217462"/>
            <a:chExt cx="1885546" cy="790649"/>
          </a:xfrm>
          <a:solidFill>
            <a:srgbClr val="33CCFF"/>
          </a:solidFill>
        </p:grpSpPr>
        <p:sp>
          <p:nvSpPr>
            <p:cNvPr id="8" name="圓角矩形 7"/>
            <p:cNvSpPr/>
            <p:nvPr/>
          </p:nvSpPr>
          <p:spPr>
            <a:xfrm>
              <a:off x="288025" y="217462"/>
              <a:ext cx="1885546" cy="790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311182" y="240619"/>
              <a:ext cx="1839232" cy="7443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修正重點</a:t>
              </a:r>
              <a:endParaRPr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745088" y="1529195"/>
            <a:ext cx="1922107" cy="778194"/>
            <a:chOff x="4716512" y="276758"/>
            <a:chExt cx="1985680" cy="731353"/>
          </a:xfrm>
          <a:solidFill>
            <a:srgbClr val="33CCFF"/>
          </a:solidFill>
        </p:grpSpPr>
        <p:sp>
          <p:nvSpPr>
            <p:cNvPr id="11" name="圓角矩形 10"/>
            <p:cNvSpPr/>
            <p:nvPr/>
          </p:nvSpPr>
          <p:spPr>
            <a:xfrm>
              <a:off x="4716512" y="276758"/>
              <a:ext cx="1985680" cy="7313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圓角矩形 4"/>
            <p:cNvSpPr/>
            <p:nvPr/>
          </p:nvSpPr>
          <p:spPr>
            <a:xfrm>
              <a:off x="4737933" y="298179"/>
              <a:ext cx="1942838" cy="6885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預期效益</a:t>
              </a:r>
              <a:endParaRPr kumimoji="1"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16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2</a:t>
            </a:fld>
            <a:endParaRPr lang="en-US" altLang="zh-TW" dirty="0"/>
          </a:p>
        </p:txBody>
      </p:sp>
      <p:grpSp>
        <p:nvGrpSpPr>
          <p:cNvPr id="3" name="群組 2"/>
          <p:cNvGrpSpPr/>
          <p:nvPr/>
        </p:nvGrpSpPr>
        <p:grpSpPr>
          <a:xfrm>
            <a:off x="1483099" y="1252910"/>
            <a:ext cx="7443855" cy="5128418"/>
            <a:chOff x="805579" y="1200696"/>
            <a:chExt cx="3531787" cy="5209405"/>
          </a:xfrm>
        </p:grpSpPr>
        <p:sp>
          <p:nvSpPr>
            <p:cNvPr id="47" name="矩形 46"/>
            <p:cNvSpPr/>
            <p:nvPr/>
          </p:nvSpPr>
          <p:spPr>
            <a:xfrm>
              <a:off x="1256133" y="1273274"/>
              <a:ext cx="546635" cy="656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3600" dirty="0" smtClean="0"/>
                <a:t>前言</a:t>
              </a:r>
              <a:endParaRPr lang="zh-TW" altLang="en-US" sz="3600" dirty="0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805579" y="1200696"/>
              <a:ext cx="416389" cy="77607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pPr algn="ctr"/>
              <a:r>
                <a:rPr lang="zh-TW" altLang="en-US" sz="36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壹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1253860" y="2104767"/>
              <a:ext cx="3083506" cy="34702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3600" dirty="0" smtClean="0"/>
                <a:t>金融五法</a:t>
              </a:r>
              <a:r>
                <a:rPr lang="zh-TW" altLang="en-US" sz="3600" dirty="0"/>
                <a:t>之</a:t>
              </a:r>
              <a:r>
                <a:rPr lang="zh-TW" altLang="en-US" sz="3600" dirty="0" smtClean="0"/>
                <a:t>重點與效益</a:t>
              </a:r>
              <a:endParaRPr lang="en-US" altLang="zh-TW" sz="3600" dirty="0" smtClean="0"/>
            </a:p>
            <a:p>
              <a:r>
                <a:rPr lang="zh-TW" altLang="en-US" sz="3600" dirty="0" smtClean="0"/>
                <a:t>　一、電子支付機構管理條例</a:t>
              </a:r>
              <a:endParaRPr lang="en-US" altLang="zh-TW" sz="3600" dirty="0" smtClean="0"/>
            </a:p>
            <a:p>
              <a:r>
                <a:rPr lang="zh-TW" altLang="en-US" sz="3600" dirty="0" smtClean="0"/>
                <a:t>　二、</a:t>
              </a:r>
              <a:r>
                <a:rPr lang="zh-TW" altLang="en-US" sz="3600" dirty="0"/>
                <a:t>銀行</a:t>
              </a:r>
              <a:r>
                <a:rPr lang="zh-TW" altLang="en-US" sz="3600" dirty="0" smtClean="0"/>
                <a:t>法</a:t>
              </a:r>
              <a:endParaRPr lang="en-US" altLang="zh-TW" sz="3600" dirty="0" smtClean="0"/>
            </a:p>
            <a:p>
              <a:r>
                <a:rPr lang="zh-TW" altLang="en-US" sz="3600" dirty="0" smtClean="0"/>
                <a:t>　三、</a:t>
              </a:r>
              <a:r>
                <a:rPr lang="zh-TW" altLang="en-US" sz="3600" dirty="0"/>
                <a:t>國際金融業務</a:t>
              </a:r>
              <a:r>
                <a:rPr lang="zh-TW" altLang="en-US" sz="3600" dirty="0" smtClean="0"/>
                <a:t>條例</a:t>
              </a:r>
              <a:endParaRPr lang="en-US" altLang="zh-TW" sz="3600" dirty="0" smtClean="0"/>
            </a:p>
            <a:p>
              <a:r>
                <a:rPr lang="zh-TW" altLang="en-US" sz="3600" dirty="0" smtClean="0"/>
                <a:t>　四、</a:t>
              </a:r>
              <a:r>
                <a:rPr lang="zh-TW" altLang="en-US" sz="3600" dirty="0"/>
                <a:t>保險法</a:t>
              </a:r>
              <a:endParaRPr lang="en-US" altLang="zh-TW" sz="3600" dirty="0" smtClean="0"/>
            </a:p>
            <a:p>
              <a:r>
                <a:rPr lang="zh-TW" altLang="en-US" sz="3600" dirty="0" smtClean="0"/>
                <a:t>　五、金融消費者保護法</a:t>
              </a:r>
              <a:endParaRPr lang="zh-TW" altLang="en-US" sz="3600" dirty="0"/>
            </a:p>
          </p:txBody>
        </p:sp>
        <p:sp>
          <p:nvSpPr>
            <p:cNvPr id="48" name="矩形 47"/>
            <p:cNvSpPr/>
            <p:nvPr/>
          </p:nvSpPr>
          <p:spPr>
            <a:xfrm>
              <a:off x="1253860" y="5751794"/>
              <a:ext cx="608963" cy="656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3600" dirty="0" smtClean="0"/>
                <a:t>結語</a:t>
              </a:r>
              <a:endParaRPr lang="zh-TW" altLang="en-US" sz="3600" dirty="0"/>
            </a:p>
          </p:txBody>
        </p:sp>
        <p:sp>
          <p:nvSpPr>
            <p:cNvPr id="50" name="圓角矩形 49"/>
            <p:cNvSpPr/>
            <p:nvPr/>
          </p:nvSpPr>
          <p:spPr>
            <a:xfrm>
              <a:off x="805853" y="2123060"/>
              <a:ext cx="416389" cy="77607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pPr algn="ctr"/>
              <a:r>
                <a:rPr lang="zh-TW" altLang="en-US" sz="36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貳</a:t>
              </a:r>
              <a:endPara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7" name="圓角矩形 56"/>
            <p:cNvSpPr/>
            <p:nvPr/>
          </p:nvSpPr>
          <p:spPr>
            <a:xfrm>
              <a:off x="805853" y="5634027"/>
              <a:ext cx="416389" cy="77607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pPr algn="ctr"/>
              <a:r>
                <a:rPr lang="zh-TW" altLang="en-US" sz="36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參</a:t>
              </a:r>
              <a:endPara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83" name="群組 82"/>
          <p:cNvGrpSpPr/>
          <p:nvPr/>
        </p:nvGrpSpPr>
        <p:grpSpPr>
          <a:xfrm>
            <a:off x="130226" y="127112"/>
            <a:ext cx="2409601" cy="827138"/>
            <a:chOff x="2260373" y="878912"/>
            <a:chExt cx="2500115" cy="835965"/>
          </a:xfrm>
        </p:grpSpPr>
        <p:grpSp>
          <p:nvGrpSpPr>
            <p:cNvPr id="84" name="Group 18"/>
            <p:cNvGrpSpPr>
              <a:grpSpLocks/>
            </p:cNvGrpSpPr>
            <p:nvPr/>
          </p:nvGrpSpPr>
          <p:grpSpPr bwMode="auto">
            <a:xfrm rot="21202237">
              <a:off x="2260373" y="878912"/>
              <a:ext cx="2500115" cy="835965"/>
              <a:chOff x="653" y="1027"/>
              <a:chExt cx="4239" cy="2529"/>
            </a:xfr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sp>
            <p:nvSpPr>
              <p:cNvPr id="86" name="Oval 16"/>
              <p:cNvSpPr>
                <a:spLocks noChangeArrowheads="1"/>
              </p:cNvSpPr>
              <p:nvPr/>
            </p:nvSpPr>
            <p:spPr bwMode="gray">
              <a:xfrm rot="240159">
                <a:off x="653" y="1027"/>
                <a:ext cx="4239" cy="2529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45720" tIns="44450" rIns="45720" bIns="44450" anchor="ctr" anchorCtr="1"/>
              <a:lstStyle>
                <a:lvl1pPr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87" name="Oval 17"/>
              <p:cNvSpPr>
                <a:spLocks noChangeArrowheads="1"/>
              </p:cNvSpPr>
              <p:nvPr/>
            </p:nvSpPr>
            <p:spPr bwMode="auto">
              <a:xfrm>
                <a:off x="811" y="1168"/>
                <a:ext cx="3960" cy="22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pitchFamily="18" charset="-120"/>
                </a:endParaRPr>
              </a:p>
            </p:txBody>
          </p:sp>
        </p:grpSp>
        <p:sp>
          <p:nvSpPr>
            <p:cNvPr id="85" name="矩形 84"/>
            <p:cNvSpPr/>
            <p:nvPr/>
          </p:nvSpPr>
          <p:spPr>
            <a:xfrm>
              <a:off x="2521785" y="916818"/>
              <a:ext cx="2122602" cy="684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dirty="0" smtClean="0"/>
                <a:t> 大 綱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367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20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784648" y="692696"/>
            <a:ext cx="63367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五、金融消費者保護法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(4/4)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755862448"/>
              </p:ext>
            </p:extLst>
          </p:nvPr>
        </p:nvGraphicFramePr>
        <p:xfrm>
          <a:off x="1208584" y="1988840"/>
          <a:ext cx="74168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1302701" y="1774255"/>
            <a:ext cx="1885546" cy="790649"/>
            <a:chOff x="288025" y="217462"/>
            <a:chExt cx="1885546" cy="790649"/>
          </a:xfrm>
          <a:solidFill>
            <a:srgbClr val="33CCFF"/>
          </a:solidFill>
        </p:grpSpPr>
        <p:sp>
          <p:nvSpPr>
            <p:cNvPr id="8" name="圓角矩形 7"/>
            <p:cNvSpPr/>
            <p:nvPr/>
          </p:nvSpPr>
          <p:spPr>
            <a:xfrm>
              <a:off x="288025" y="217462"/>
              <a:ext cx="1885546" cy="79064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311182" y="240619"/>
              <a:ext cx="1839232" cy="7443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修正重點</a:t>
              </a:r>
              <a:endParaRPr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695189" y="1763553"/>
            <a:ext cx="1922107" cy="778194"/>
            <a:chOff x="4716512" y="276758"/>
            <a:chExt cx="1985680" cy="731353"/>
          </a:xfrm>
          <a:solidFill>
            <a:srgbClr val="33CCFF"/>
          </a:solidFill>
        </p:grpSpPr>
        <p:sp>
          <p:nvSpPr>
            <p:cNvPr id="11" name="圓角矩形 10"/>
            <p:cNvSpPr/>
            <p:nvPr/>
          </p:nvSpPr>
          <p:spPr>
            <a:xfrm>
              <a:off x="4716512" y="276758"/>
              <a:ext cx="1985680" cy="7313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圓角矩形 4"/>
            <p:cNvSpPr/>
            <p:nvPr/>
          </p:nvSpPr>
          <p:spPr>
            <a:xfrm>
              <a:off x="4737933" y="298179"/>
              <a:ext cx="1942838" cy="6885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zh-TW" altLang="en-US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預期效益</a:t>
              </a:r>
              <a:endParaRPr kumimoji="1" lang="zh-TW" sz="28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36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603B6F47-CBB2-4B6A-905B-80F5BB76B996}" type="slidenum">
              <a:rPr lang="en-US" altLang="zh-TW" smtClean="0"/>
              <a:pPr algn="ctr"/>
              <a:t>21</a:t>
            </a:fld>
            <a:endParaRPr lang="en-US" altLang="zh-TW" dirty="0"/>
          </a:p>
        </p:txBody>
      </p:sp>
      <p:sp>
        <p:nvSpPr>
          <p:cNvPr id="86" name="Oval 16"/>
          <p:cNvSpPr>
            <a:spLocks noChangeArrowheads="1"/>
          </p:cNvSpPr>
          <p:nvPr/>
        </p:nvSpPr>
        <p:spPr bwMode="gray">
          <a:xfrm rot="21595852">
            <a:off x="217564" y="118294"/>
            <a:ext cx="1350429" cy="1046124"/>
          </a:xfrm>
          <a:prstGeom prst="ellips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2000" kern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" name="Oval 16"/>
          <p:cNvSpPr>
            <a:spLocks noChangeArrowheads="1"/>
          </p:cNvSpPr>
          <p:nvPr/>
        </p:nvSpPr>
        <p:spPr bwMode="gray">
          <a:xfrm rot="21333447">
            <a:off x="300282" y="251459"/>
            <a:ext cx="1333538" cy="769544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45720" tIns="44450" rIns="45720" bIns="44450" anchor="ctr" anchorCtr="1"/>
          <a:lstStyle>
            <a:lvl1pPr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2400" kern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560512" y="260648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參、結語</a:t>
            </a:r>
            <a:endParaRPr lang="zh-TW" altLang="en-US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2353591018"/>
              </p:ext>
            </p:extLst>
          </p:nvPr>
        </p:nvGraphicFramePr>
        <p:xfrm>
          <a:off x="1208584" y="4149080"/>
          <a:ext cx="7704856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0" name="圓角矩形 79"/>
          <p:cNvSpPr/>
          <p:nvPr/>
        </p:nvSpPr>
        <p:spPr>
          <a:xfrm>
            <a:off x="1064568" y="1165233"/>
            <a:ext cx="7704856" cy="1471679"/>
          </a:xfrm>
          <a:prstGeom prst="roundRect">
            <a:avLst/>
          </a:prstGeom>
          <a:solidFill>
            <a:srgbClr val="3399FF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19253996" rev="0"/>
            </a:camera>
            <a:lightRig rig="threePt" dir="t"/>
          </a:scene3d>
          <a:sp3d prstMaterial="metal">
            <a:bevelT w="381000" h="50800" prst="softRound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金融五法實施後</a:t>
            </a:r>
            <a:r>
              <a:rPr lang="zh-TW" altLang="en-US" sz="4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金融</a:t>
            </a:r>
            <a:r>
              <a:rPr lang="zh-TW" altLang="en-US" sz="44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發展進入新的里程碑</a:t>
            </a:r>
            <a:endParaRPr kumimoji="1" lang="zh-TW" altLang="en-US" sz="4800" b="1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340938158"/>
              </p:ext>
            </p:extLst>
          </p:nvPr>
        </p:nvGraphicFramePr>
        <p:xfrm>
          <a:off x="1136576" y="2924945"/>
          <a:ext cx="7776864" cy="864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66596025"/>
              </p:ext>
            </p:extLst>
          </p:nvPr>
        </p:nvGraphicFramePr>
        <p:xfrm>
          <a:off x="1136576" y="5445224"/>
          <a:ext cx="784700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3085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144688" y="2080763"/>
            <a:ext cx="5544616" cy="2428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>
              <a:spcBef>
                <a:spcPct val="30000"/>
              </a:spcBef>
            </a:pPr>
            <a:r>
              <a:rPr lang="zh-TW" altLang="en-US" sz="6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簡報完畢</a:t>
            </a:r>
            <a:endParaRPr lang="en-US" altLang="zh-TW" sz="6600" b="1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dist">
              <a:spcBef>
                <a:spcPct val="30000"/>
              </a:spcBef>
            </a:pPr>
            <a:r>
              <a:rPr lang="zh-TW" altLang="en-US" sz="6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敬請指教</a:t>
            </a:r>
            <a:endParaRPr lang="en-US" altLang="zh-TW" sz="6600" b="1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571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603B6F47-CBB2-4B6A-905B-80F5BB76B996}" type="slidenum">
              <a:rPr lang="en-US" altLang="zh-TW" smtClean="0"/>
              <a:pPr algn="ctr"/>
              <a:t>3</a:t>
            </a:fld>
            <a:endParaRPr lang="en-US" altLang="zh-TW" dirty="0"/>
          </a:p>
        </p:txBody>
      </p:sp>
      <p:sp>
        <p:nvSpPr>
          <p:cNvPr id="5" name="手繪多邊形 4"/>
          <p:cNvSpPr/>
          <p:nvPr/>
        </p:nvSpPr>
        <p:spPr>
          <a:xfrm>
            <a:off x="3869480" y="4261082"/>
            <a:ext cx="2233654" cy="2192254"/>
          </a:xfrm>
          <a:custGeom>
            <a:avLst/>
            <a:gdLst>
              <a:gd name="connsiteX0" fmla="*/ 0 w 1730582"/>
              <a:gd name="connsiteY0" fmla="*/ 865291 h 1730582"/>
              <a:gd name="connsiteX1" fmla="*/ 865291 w 1730582"/>
              <a:gd name="connsiteY1" fmla="*/ 0 h 1730582"/>
              <a:gd name="connsiteX2" fmla="*/ 1730582 w 1730582"/>
              <a:gd name="connsiteY2" fmla="*/ 865291 h 1730582"/>
              <a:gd name="connsiteX3" fmla="*/ 865291 w 1730582"/>
              <a:gd name="connsiteY3" fmla="*/ 1730582 h 1730582"/>
              <a:gd name="connsiteX4" fmla="*/ 0 w 1730582"/>
              <a:gd name="connsiteY4" fmla="*/ 865291 h 173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582" h="1730582">
                <a:moveTo>
                  <a:pt x="0" y="865291"/>
                </a:moveTo>
                <a:cubicBezTo>
                  <a:pt x="0" y="387404"/>
                  <a:pt x="387404" y="0"/>
                  <a:pt x="865291" y="0"/>
                </a:cubicBezTo>
                <a:cubicBezTo>
                  <a:pt x="1343178" y="0"/>
                  <a:pt x="1730582" y="387404"/>
                  <a:pt x="1730582" y="865291"/>
                </a:cubicBezTo>
                <a:cubicBezTo>
                  <a:pt x="1730582" y="1343178"/>
                  <a:pt x="1343178" y="1730582"/>
                  <a:pt x="865291" y="1730582"/>
                </a:cubicBezTo>
                <a:cubicBezTo>
                  <a:pt x="387404" y="1730582"/>
                  <a:pt x="0" y="1343178"/>
                  <a:pt x="0" y="865291"/>
                </a:cubicBezTo>
                <a:close/>
              </a:path>
            </a:pathLst>
          </a:custGeom>
          <a:solidFill>
            <a:srgbClr val="3FFF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77568" tIns="277568" rIns="277568" bIns="277568" numCol="1" spcCol="1270" anchor="ctr" anchorCtr="0">
            <a:noAutofit/>
          </a:bodyPr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</a:pP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進一步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推動金融業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健全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endParaRPr lang="zh-TW" sz="24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6607778" y="4206750"/>
            <a:ext cx="2233654" cy="2192254"/>
          </a:xfrm>
          <a:custGeom>
            <a:avLst/>
            <a:gdLst>
              <a:gd name="connsiteX0" fmla="*/ 0 w 1730582"/>
              <a:gd name="connsiteY0" fmla="*/ 865291 h 1730582"/>
              <a:gd name="connsiteX1" fmla="*/ 865291 w 1730582"/>
              <a:gd name="connsiteY1" fmla="*/ 0 h 1730582"/>
              <a:gd name="connsiteX2" fmla="*/ 1730582 w 1730582"/>
              <a:gd name="connsiteY2" fmla="*/ 865291 h 1730582"/>
              <a:gd name="connsiteX3" fmla="*/ 865291 w 1730582"/>
              <a:gd name="connsiteY3" fmla="*/ 1730582 h 1730582"/>
              <a:gd name="connsiteX4" fmla="*/ 0 w 1730582"/>
              <a:gd name="connsiteY4" fmla="*/ 865291 h 173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582" h="1730582">
                <a:moveTo>
                  <a:pt x="0" y="865291"/>
                </a:moveTo>
                <a:cubicBezTo>
                  <a:pt x="0" y="387404"/>
                  <a:pt x="387404" y="0"/>
                  <a:pt x="865291" y="0"/>
                </a:cubicBezTo>
                <a:cubicBezTo>
                  <a:pt x="1343178" y="0"/>
                  <a:pt x="1730582" y="387404"/>
                  <a:pt x="1730582" y="865291"/>
                </a:cubicBezTo>
                <a:cubicBezTo>
                  <a:pt x="1730582" y="1343178"/>
                  <a:pt x="1343178" y="1730582"/>
                  <a:pt x="865291" y="1730582"/>
                </a:cubicBezTo>
                <a:cubicBezTo>
                  <a:pt x="387404" y="1730582"/>
                  <a:pt x="0" y="1343178"/>
                  <a:pt x="0" y="865291"/>
                </a:cubicBezTo>
                <a:close/>
              </a:path>
            </a:pathLst>
          </a:custGeom>
          <a:solidFill>
            <a:srgbClr val="3FFF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77568" tIns="277568" rIns="277568" bIns="277568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sz="2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強化金融</a:t>
            </a:r>
            <a:r>
              <a:rPr kumimoji="1" lang="en-US" altLang="zh-TW" sz="2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1" lang="en-US" altLang="zh-TW" sz="2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1" lang="zh-TW" sz="2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消費者保護</a:t>
            </a:r>
            <a:endParaRPr lang="zh-TW" sz="24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3656856" y="836712"/>
            <a:ext cx="2619567" cy="2561897"/>
          </a:xfrm>
          <a:custGeom>
            <a:avLst/>
            <a:gdLst>
              <a:gd name="connsiteX0" fmla="*/ 0 w 3461165"/>
              <a:gd name="connsiteY0" fmla="*/ 1730583 h 3461165"/>
              <a:gd name="connsiteX1" fmla="*/ 1730583 w 3461165"/>
              <a:gd name="connsiteY1" fmla="*/ 0 h 3461165"/>
              <a:gd name="connsiteX2" fmla="*/ 3461166 w 3461165"/>
              <a:gd name="connsiteY2" fmla="*/ 1730583 h 3461165"/>
              <a:gd name="connsiteX3" fmla="*/ 1730583 w 3461165"/>
              <a:gd name="connsiteY3" fmla="*/ 3461166 h 3461165"/>
              <a:gd name="connsiteX4" fmla="*/ 0 w 3461165"/>
              <a:gd name="connsiteY4" fmla="*/ 1730583 h 346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1165" h="3461165">
                <a:moveTo>
                  <a:pt x="0" y="1730583"/>
                </a:moveTo>
                <a:cubicBezTo>
                  <a:pt x="0" y="774808"/>
                  <a:pt x="774808" y="0"/>
                  <a:pt x="1730583" y="0"/>
                </a:cubicBezTo>
                <a:cubicBezTo>
                  <a:pt x="2686358" y="0"/>
                  <a:pt x="3461166" y="774808"/>
                  <a:pt x="3461166" y="1730583"/>
                </a:cubicBezTo>
                <a:cubicBezTo>
                  <a:pt x="3461166" y="2686358"/>
                  <a:pt x="2686358" y="3461166"/>
                  <a:pt x="1730583" y="3461166"/>
                </a:cubicBezTo>
                <a:cubicBezTo>
                  <a:pt x="774808" y="3461166"/>
                  <a:pt x="0" y="2686358"/>
                  <a:pt x="0" y="1730583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571646" tIns="571646" rIns="571646" bIns="571646" numCol="1" spcCol="1270" anchor="ctr" anchorCtr="0">
            <a:noAutofit/>
          </a:bodyPr>
          <a:lstStyle/>
          <a:p>
            <a:pPr lvl="0" algn="ctr" defTabSz="2266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sz="2400" kern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6" name="Oval 16"/>
          <p:cNvSpPr>
            <a:spLocks noChangeArrowheads="1"/>
          </p:cNvSpPr>
          <p:nvPr/>
        </p:nvSpPr>
        <p:spPr bwMode="gray">
          <a:xfrm rot="21595852">
            <a:off x="217564" y="118294"/>
            <a:ext cx="1350429" cy="1046124"/>
          </a:xfrm>
          <a:prstGeom prst="ellips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2000" kern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" name="Oval 16"/>
          <p:cNvSpPr>
            <a:spLocks noChangeArrowheads="1"/>
          </p:cNvSpPr>
          <p:nvPr/>
        </p:nvSpPr>
        <p:spPr bwMode="gray">
          <a:xfrm rot="21333447">
            <a:off x="300282" y="251459"/>
            <a:ext cx="1333538" cy="769544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45720" tIns="44450" rIns="45720" bIns="44450" anchor="ctr" anchorCtr="1"/>
          <a:lstStyle>
            <a:lvl1pPr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2400" kern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560512" y="260648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壹、前言</a:t>
            </a:r>
            <a:r>
              <a:rPr lang="en-US" altLang="zh-TW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(1/2)</a:t>
            </a:r>
            <a:endParaRPr lang="zh-TW" altLang="en-US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向右箭號 9"/>
          <p:cNvSpPr/>
          <p:nvPr/>
        </p:nvSpPr>
        <p:spPr>
          <a:xfrm rot="8500998">
            <a:off x="2580700" y="3222035"/>
            <a:ext cx="1186726" cy="657360"/>
          </a:xfrm>
          <a:prstGeom prst="rightArrow">
            <a:avLst/>
          </a:prstGeom>
          <a:solidFill>
            <a:srgbClr val="CCEC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向右箭號 79"/>
          <p:cNvSpPr/>
          <p:nvPr/>
        </p:nvSpPr>
        <p:spPr>
          <a:xfrm rot="2458586">
            <a:off x="6031258" y="3255164"/>
            <a:ext cx="1186726" cy="657360"/>
          </a:xfrm>
          <a:prstGeom prst="rightArrow">
            <a:avLst/>
          </a:prstGeom>
          <a:solidFill>
            <a:srgbClr val="CCEC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手繪多邊形 80"/>
          <p:cNvSpPr/>
          <p:nvPr/>
        </p:nvSpPr>
        <p:spPr>
          <a:xfrm>
            <a:off x="1136576" y="4206750"/>
            <a:ext cx="2233654" cy="2192254"/>
          </a:xfrm>
          <a:custGeom>
            <a:avLst/>
            <a:gdLst>
              <a:gd name="connsiteX0" fmla="*/ 0 w 1730582"/>
              <a:gd name="connsiteY0" fmla="*/ 865291 h 1730582"/>
              <a:gd name="connsiteX1" fmla="*/ 865291 w 1730582"/>
              <a:gd name="connsiteY1" fmla="*/ 0 h 1730582"/>
              <a:gd name="connsiteX2" fmla="*/ 1730582 w 1730582"/>
              <a:gd name="connsiteY2" fmla="*/ 865291 h 1730582"/>
              <a:gd name="connsiteX3" fmla="*/ 865291 w 1730582"/>
              <a:gd name="connsiteY3" fmla="*/ 1730582 h 1730582"/>
              <a:gd name="connsiteX4" fmla="*/ 0 w 1730582"/>
              <a:gd name="connsiteY4" fmla="*/ 865291 h 173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582" h="1730582">
                <a:moveTo>
                  <a:pt x="0" y="865291"/>
                </a:moveTo>
                <a:cubicBezTo>
                  <a:pt x="0" y="387404"/>
                  <a:pt x="387404" y="0"/>
                  <a:pt x="865291" y="0"/>
                </a:cubicBezTo>
                <a:cubicBezTo>
                  <a:pt x="1343178" y="0"/>
                  <a:pt x="1730582" y="387404"/>
                  <a:pt x="1730582" y="865291"/>
                </a:cubicBezTo>
                <a:cubicBezTo>
                  <a:pt x="1730582" y="1343178"/>
                  <a:pt x="1343178" y="1730582"/>
                  <a:pt x="865291" y="1730582"/>
                </a:cubicBezTo>
                <a:cubicBezTo>
                  <a:pt x="387404" y="1730582"/>
                  <a:pt x="0" y="1343178"/>
                  <a:pt x="0" y="865291"/>
                </a:cubicBezTo>
                <a:close/>
              </a:path>
            </a:pathLst>
          </a:custGeom>
          <a:solidFill>
            <a:srgbClr val="3FFF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77568" tIns="277568" rIns="277568" bIns="277568" numCol="1" spcCol="1270" anchor="ctr" anchorCtr="0">
            <a:noAutofit/>
          </a:bodyPr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1" lang="zh-TW" sz="2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電子商務</a:t>
            </a:r>
            <a:r>
              <a:rPr kumimoji="1" lang="en-US" altLang="zh-TW" sz="2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1" lang="en-US" altLang="zh-TW" sz="2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1" lang="zh-TW" altLang="en-US" sz="2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endParaRPr lang="zh-TW" sz="24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5" name="Oval 53"/>
          <p:cNvSpPr>
            <a:spLocks noChangeArrowheads="1"/>
          </p:cNvSpPr>
          <p:nvPr/>
        </p:nvSpPr>
        <p:spPr bwMode="auto">
          <a:xfrm rot="19527458">
            <a:off x="5340188" y="975965"/>
            <a:ext cx="1217515" cy="814117"/>
          </a:xfrm>
          <a:prstGeom prst="ellipse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69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380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0" name="向右箭號 89"/>
          <p:cNvSpPr/>
          <p:nvPr/>
        </p:nvSpPr>
        <p:spPr>
          <a:xfrm rot="5400000">
            <a:off x="4590494" y="3494186"/>
            <a:ext cx="787731" cy="657360"/>
          </a:xfrm>
          <a:prstGeom prst="rightArrow">
            <a:avLst/>
          </a:prstGeom>
          <a:solidFill>
            <a:srgbClr val="CCEC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3723471" y="1631702"/>
            <a:ext cx="2525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</a:rPr>
              <a:t>制定及修正</a:t>
            </a:r>
            <a:br>
              <a:rPr lang="zh-TW" altLang="en-US" sz="3200" dirty="0">
                <a:solidFill>
                  <a:schemeClr val="bg1"/>
                </a:solidFill>
              </a:rPr>
            </a:br>
            <a:r>
              <a:rPr lang="zh-TW" altLang="en-US" sz="3200" dirty="0">
                <a:solidFill>
                  <a:schemeClr val="bg1"/>
                </a:solidFill>
              </a:rPr>
              <a:t>金融五</a:t>
            </a:r>
            <a:r>
              <a:rPr lang="zh-TW" altLang="en-US" sz="3200" dirty="0" smtClean="0">
                <a:solidFill>
                  <a:schemeClr val="bg1"/>
                </a:solidFill>
              </a:rPr>
              <a:t>法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4</a:t>
            </a:fld>
            <a:endParaRPr lang="en-US" altLang="zh-TW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247473"/>
              </p:ext>
            </p:extLst>
          </p:nvPr>
        </p:nvGraphicFramePr>
        <p:xfrm>
          <a:off x="992560" y="1772818"/>
          <a:ext cx="7920881" cy="4320478"/>
        </p:xfrm>
        <a:graphic>
          <a:graphicData uri="http://schemas.openxmlformats.org/drawingml/2006/table">
            <a:tbl>
              <a:tblPr/>
              <a:tblGrid>
                <a:gridCol w="3380624"/>
                <a:gridCol w="1513419"/>
                <a:gridCol w="1513419"/>
                <a:gridCol w="1513419"/>
              </a:tblGrid>
              <a:tr h="90487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法律名稱</a:t>
                      </a:r>
                      <a:endParaRPr lang="zh-TW" alt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行政院</a:t>
                      </a:r>
                      <a:br>
                        <a:rPr lang="zh-TW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送立法院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立法院</a:t>
                      </a:r>
                      <a:br>
                        <a:rPr lang="zh-TW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三讀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總統</a:t>
                      </a:r>
                      <a:br>
                        <a:rPr lang="zh-TW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公布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8312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電子支付機構管理條例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103.9.5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104.1.16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104.2.4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8312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保險法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103.9.23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104.1.22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104.2.4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8312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國際金融業務條例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103.10.3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104.1.22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104.2.4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8312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銀行法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103.11.13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104.1.22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104.2.4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8312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金融消費者保護法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103.11.20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104.1.22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104.2.4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2072680" y="910461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0000FF"/>
                </a:solidFill>
              </a:rPr>
              <a:t>金融</a:t>
            </a:r>
            <a:r>
              <a:rPr lang="zh-TW" altLang="en-US" sz="3600" b="1" dirty="0">
                <a:solidFill>
                  <a:srgbClr val="0000FF"/>
                </a:solidFill>
              </a:rPr>
              <a:t>五法推動歷程</a:t>
            </a:r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gray">
          <a:xfrm rot="21333447">
            <a:off x="300282" y="251459"/>
            <a:ext cx="1333538" cy="769544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45720" tIns="44450" rIns="45720" bIns="44450" anchor="ctr" anchorCtr="1"/>
          <a:lstStyle>
            <a:lvl1pPr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2400" kern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0512" y="260648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壹、前言</a:t>
            </a:r>
            <a:r>
              <a:rPr lang="en-US" altLang="zh-TW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(1/2)</a:t>
            </a:r>
            <a:endParaRPr lang="zh-TW" altLang="en-US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50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5</a:t>
            </a:fld>
            <a:endParaRPr lang="en-US" altLang="zh-TW" dirty="0"/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gray">
          <a:xfrm rot="21595852">
            <a:off x="1425260" y="2708189"/>
            <a:ext cx="1510866" cy="1079939"/>
          </a:xfrm>
          <a:prstGeom prst="ellips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2000" kern="0" smtClean="0">
              <a:solidFill>
                <a:srgbClr val="0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gray">
          <a:xfrm rot="21333447">
            <a:off x="1498613" y="2842719"/>
            <a:ext cx="1626055" cy="789421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45720" tIns="44450" rIns="45720" bIns="44450" anchor="ctr" anchorCtr="1"/>
          <a:lstStyle>
            <a:lvl1pPr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2400" kern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62611" y="2852936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貳</a:t>
            </a:r>
            <a:r>
              <a:rPr lang="zh-TW" alt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、金融五法之重點與效益</a:t>
            </a:r>
            <a:endParaRPr lang="zh-TW" alt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6</a:t>
            </a:fld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1208584" y="692696"/>
            <a:ext cx="75608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一、電子支付機構管理條例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(1/4)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68624" y="1556792"/>
            <a:ext cx="6768752" cy="45762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b="1" dirty="0" smtClean="0">
                <a:solidFill>
                  <a:srgbClr val="0000FF"/>
                </a:solidFill>
                <a:sym typeface="Wingdings"/>
              </a:rPr>
              <a:t></a:t>
            </a:r>
            <a:r>
              <a:rPr lang="zh-TW" altLang="en-US" b="1" dirty="0" smtClean="0">
                <a:solidFill>
                  <a:srgbClr val="0000FF"/>
                </a:solidFill>
              </a:rPr>
              <a:t>制定</a:t>
            </a:r>
            <a:r>
              <a:rPr lang="zh-TW" altLang="en-US" b="1" dirty="0">
                <a:solidFill>
                  <a:srgbClr val="0000FF"/>
                </a:solidFill>
              </a:rPr>
              <a:t>目的</a:t>
            </a:r>
            <a:r>
              <a:rPr lang="zh-TW" altLang="en-US" b="1" dirty="0" smtClean="0">
                <a:solidFill>
                  <a:srgbClr val="0000FF"/>
                </a:solidFill>
              </a:rPr>
              <a:t>：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marL="452438" indent="-452438" algn="just">
              <a:lnSpc>
                <a:spcPct val="150000"/>
              </a:lnSpc>
              <a:spcAft>
                <a:spcPts val="0"/>
              </a:spcAft>
            </a:pPr>
            <a:r>
              <a:rPr lang="zh-TW" altLang="en-US" sz="3200" dirty="0" smtClean="0">
                <a:sym typeface="Wingdings"/>
              </a:rPr>
              <a:t></a:t>
            </a:r>
            <a:r>
              <a:rPr lang="zh-TW" altLang="en-US" sz="3200" dirty="0" smtClean="0"/>
              <a:t>健全</a:t>
            </a:r>
            <a:r>
              <a:rPr lang="zh-TW" altLang="en-US" sz="3200" dirty="0"/>
              <a:t>電子商務金流支付服務，協助電子商務發展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452438" indent="-452438" algn="just">
              <a:lnSpc>
                <a:spcPct val="150000"/>
              </a:lnSpc>
              <a:spcAft>
                <a:spcPts val="0"/>
              </a:spcAft>
            </a:pPr>
            <a:r>
              <a:rPr lang="zh-TW" altLang="en-US" sz="3200" dirty="0" smtClean="0">
                <a:sym typeface="Wingdings"/>
              </a:rPr>
              <a:t></a:t>
            </a:r>
            <a:r>
              <a:rPr lang="zh-TW" altLang="en-US" sz="3200" dirty="0" smtClean="0"/>
              <a:t>開放第三方支付業者</a:t>
            </a:r>
            <a:r>
              <a:rPr lang="zh-TW" altLang="en-US" sz="3200" dirty="0"/>
              <a:t>業務經營，提升民眾對網路交易之信賴度，有利青年網路創新創業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7" name="橢圓 6"/>
          <p:cNvSpPr/>
          <p:nvPr/>
        </p:nvSpPr>
        <p:spPr>
          <a:xfrm>
            <a:off x="128464" y="5373216"/>
            <a:ext cx="1728192" cy="1368152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0908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7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208584" y="692696"/>
            <a:ext cx="75608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一、電子支付機構管理條例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(2/4)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041541"/>
              </p:ext>
            </p:extLst>
          </p:nvPr>
        </p:nvGraphicFramePr>
        <p:xfrm>
          <a:off x="1604628" y="1673076"/>
          <a:ext cx="6588732" cy="3196084"/>
        </p:xfrm>
        <a:graphic>
          <a:graphicData uri="http://schemas.openxmlformats.org/drawingml/2006/table">
            <a:tbl>
              <a:tblPr/>
              <a:tblGrid>
                <a:gridCol w="6588732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開放業務範圍</a:t>
                      </a:r>
                      <a:endParaRPr lang="zh-TW" alt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7300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代理收付實質交易款項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7300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收受儲值款項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7300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帳戶間資金移轉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7300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其他經主管機關核定業務（概括性條款）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17"/>
          <p:cNvSpPr>
            <a:spLocks noChangeArrowheads="1"/>
          </p:cNvSpPr>
          <p:nvPr/>
        </p:nvSpPr>
        <p:spPr bwMode="auto">
          <a:xfrm rot="5400000">
            <a:off x="4376935" y="1844823"/>
            <a:ext cx="1224136" cy="7848873"/>
          </a:xfrm>
          <a:prstGeom prst="roundRect">
            <a:avLst/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3399FF"/>
              </a:gs>
            </a:gsLst>
            <a:lin ang="18900000" scaled="1"/>
          </a:gradFill>
          <a:ln>
            <a:noFill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/>
        </p:spPr>
        <p:txBody>
          <a:bodyPr rot="10800000" vert="eaVert" wrap="none" lIns="95740" tIns="47871" rIns="95740" bIns="47871" anchor="ctr"/>
          <a:lstStyle>
            <a:lvl1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lvl="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3600" b="1" kern="0" dirty="0" smtClean="0">
                <a:solidFill>
                  <a:srgbClr val="0000FF"/>
                </a:solidFill>
                <a:latin typeface="Book Antiqua" pitchFamily="18" charset="0"/>
                <a:ea typeface="標楷體" pitchFamily="65" charset="-120"/>
                <a:sym typeface="Wingdings"/>
              </a:rPr>
              <a:t> </a:t>
            </a:r>
            <a:r>
              <a:rPr lang="en-US" altLang="zh-TW" sz="3600" b="1" kern="0" dirty="0" smtClean="0">
                <a:solidFill>
                  <a:srgbClr val="0000FF"/>
                </a:solidFill>
                <a:latin typeface="Book Antiqua" pitchFamily="18" charset="0"/>
                <a:ea typeface="標楷體" pitchFamily="65" charset="-120"/>
              </a:rPr>
              <a:t>15</a:t>
            </a:r>
            <a:r>
              <a:rPr lang="zh-TW" altLang="en-US" sz="3600" b="1" kern="0" dirty="0">
                <a:solidFill>
                  <a:srgbClr val="0000FF"/>
                </a:solidFill>
                <a:latin typeface="Book Antiqua" pitchFamily="18" charset="0"/>
                <a:ea typeface="標楷體" pitchFamily="65" charset="-120"/>
              </a:rPr>
              <a:t>項授權子</a:t>
            </a:r>
            <a:r>
              <a:rPr lang="zh-TW" altLang="en-US" sz="3600" b="1" kern="0" dirty="0" smtClean="0">
                <a:solidFill>
                  <a:srgbClr val="0000FF"/>
                </a:solidFill>
                <a:latin typeface="Book Antiqua" pitchFamily="18" charset="0"/>
                <a:ea typeface="標楷體" pitchFamily="65" charset="-120"/>
              </a:rPr>
              <a:t>法 </a:t>
            </a:r>
            <a:r>
              <a:rPr lang="en-US" altLang="zh-TW" sz="3600" b="1" kern="0" dirty="0" smtClean="0">
                <a:solidFill>
                  <a:srgbClr val="0000FF"/>
                </a:solidFill>
                <a:latin typeface="Book Antiqua" pitchFamily="18" charset="0"/>
                <a:ea typeface="標楷體" pitchFamily="65" charset="-120"/>
              </a:rPr>
              <a:t>3</a:t>
            </a:r>
            <a:r>
              <a:rPr lang="zh-TW" altLang="en-US" sz="3600" b="1" kern="0" dirty="0" smtClean="0">
                <a:solidFill>
                  <a:srgbClr val="0000FF"/>
                </a:solidFill>
                <a:latin typeface="Book Antiqua" pitchFamily="18" charset="0"/>
                <a:ea typeface="標楷體" pitchFamily="65" charset="-120"/>
              </a:rPr>
              <a:t>個月內完成</a:t>
            </a:r>
            <a:endParaRPr lang="zh-TW" altLang="en-US" sz="3600" b="1" kern="0" dirty="0">
              <a:solidFill>
                <a:srgbClr val="0000FF"/>
              </a:solidFill>
              <a:latin typeface="Book Antiqua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6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8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208584" y="692696"/>
            <a:ext cx="75608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一、電子支付機構管理條例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(3/4)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5400000">
            <a:off x="4592958" y="-1323526"/>
            <a:ext cx="792091" cy="6408712"/>
          </a:xfrm>
          <a:prstGeom prst="roundRect">
            <a:avLst/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3399FF"/>
              </a:gs>
            </a:gsLst>
            <a:lin ang="18900000" scaled="1"/>
          </a:gradFill>
          <a:ln>
            <a:noFill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/>
        </p:spPr>
        <p:txBody>
          <a:bodyPr rot="10800000" vert="eaVert" wrap="none" lIns="95740" tIns="47871" rIns="95740" bIns="47871" anchor="ctr"/>
          <a:lstStyle>
            <a:lvl1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lvl="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200" kern="0" dirty="0">
                <a:latin typeface="Book Antiqua" pitchFamily="18" charset="0"/>
                <a:ea typeface="標楷體" pitchFamily="65" charset="-120"/>
              </a:rPr>
              <a:t>預期效益－擴大電子商務市場規模</a:t>
            </a: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838079714"/>
              </p:ext>
            </p:extLst>
          </p:nvPr>
        </p:nvGraphicFramePr>
        <p:xfrm>
          <a:off x="632520" y="2420892"/>
          <a:ext cx="8712968" cy="4248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42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 algn="ctr">
                <a:buFont typeface="Wingdings" pitchFamily="2" charset="2"/>
                <a:buNone/>
              </a:pPr>
              <a:t>9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208584" y="692696"/>
            <a:ext cx="75608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一、電子支付機構管理條例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(4/4)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 rot="5400000">
            <a:off x="4592958" y="-1323526"/>
            <a:ext cx="792091" cy="6408712"/>
          </a:xfrm>
          <a:prstGeom prst="roundRect">
            <a:avLst/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3399FF"/>
              </a:gs>
            </a:gsLst>
            <a:lin ang="18900000" scaled="1"/>
          </a:gradFill>
          <a:ln>
            <a:noFill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/>
        </p:spPr>
        <p:txBody>
          <a:bodyPr rot="10800000" vert="eaVert" wrap="none" lIns="95740" tIns="47871" rIns="95740" bIns="47871" anchor="ctr"/>
          <a:lstStyle>
            <a:lvl1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defTabSz="957263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defTabSz="9572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200" kern="0" dirty="0">
                <a:latin typeface="Book Antiqua" pitchFamily="18" charset="0"/>
                <a:ea typeface="標楷體" pitchFamily="65" charset="-120"/>
              </a:rPr>
              <a:t>預期效益－協助青年創業</a:t>
            </a: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3242060145"/>
              </p:ext>
            </p:extLst>
          </p:nvPr>
        </p:nvGraphicFramePr>
        <p:xfrm>
          <a:off x="632520" y="2348880"/>
          <a:ext cx="828092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3080791" y="2708920"/>
            <a:ext cx="7344817" cy="3855304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444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47734</TotalTime>
  <Words>997</Words>
  <Application>Microsoft Office PowerPoint</Application>
  <PresentationFormat>A4 紙張 (210x297 公釐)</PresentationFormat>
  <Paragraphs>197</Paragraphs>
  <Slides>22</Slides>
  <Notes>22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清晰度</vt:lpstr>
      <vt:lpstr>金融五法之重點與效益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柯一姍</dc:creator>
  <cp:lastModifiedBy>柯一姍</cp:lastModifiedBy>
  <cp:revision>2419</cp:revision>
  <cp:lastPrinted>2015-03-03T10:16:55Z</cp:lastPrinted>
  <dcterms:created xsi:type="dcterms:W3CDTF">2004-10-26T08:23:36Z</dcterms:created>
  <dcterms:modified xsi:type="dcterms:W3CDTF">2015-03-03T10:22:23Z</dcterms:modified>
</cp:coreProperties>
</file>