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7662" r:id="rId1"/>
  </p:sldMasterIdLst>
  <p:notesMasterIdLst>
    <p:notesMasterId r:id="rId22"/>
  </p:notesMasterIdLst>
  <p:handoutMasterIdLst>
    <p:handoutMasterId r:id="rId23"/>
  </p:handoutMasterIdLst>
  <p:sldIdLst>
    <p:sldId id="629" r:id="rId2"/>
    <p:sldId id="1846" r:id="rId3"/>
    <p:sldId id="1851" r:id="rId4"/>
    <p:sldId id="2004" r:id="rId5"/>
    <p:sldId id="1891" r:id="rId6"/>
    <p:sldId id="2025" r:id="rId7"/>
    <p:sldId id="2006" r:id="rId8"/>
    <p:sldId id="2036" r:id="rId9"/>
    <p:sldId id="2032" r:id="rId10"/>
    <p:sldId id="2038" r:id="rId11"/>
    <p:sldId id="2039" r:id="rId12"/>
    <p:sldId id="2040" r:id="rId13"/>
    <p:sldId id="2045" r:id="rId14"/>
    <p:sldId id="2041" r:id="rId15"/>
    <p:sldId id="2042" r:id="rId16"/>
    <p:sldId id="2043" r:id="rId17"/>
    <p:sldId id="2044" r:id="rId18"/>
    <p:sldId id="2005" r:id="rId19"/>
    <p:sldId id="2034" r:id="rId20"/>
    <p:sldId id="2035" r:id="rId21"/>
  </p:sldIdLst>
  <p:sldSz cx="9906000" cy="6858000" type="A4"/>
  <p:notesSz cx="6797675" cy="992822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7F00006A-CB4D-4723-A9F1-55056266A4A0}">
          <p14:sldIdLst>
            <p14:sldId id="629"/>
            <p14:sldId id="1846"/>
            <p14:sldId id="1851"/>
            <p14:sldId id="2004"/>
            <p14:sldId id="1891"/>
            <p14:sldId id="2025"/>
            <p14:sldId id="2006"/>
            <p14:sldId id="2036"/>
            <p14:sldId id="2032"/>
            <p14:sldId id="2038"/>
            <p14:sldId id="2039"/>
            <p14:sldId id="2040"/>
            <p14:sldId id="2045"/>
            <p14:sldId id="2041"/>
            <p14:sldId id="2042"/>
            <p14:sldId id="2043"/>
            <p14:sldId id="2044"/>
            <p14:sldId id="2005"/>
            <p14:sldId id="2034"/>
            <p14:sldId id="2035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李汶峮" initials="李汶峮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E6B9B8"/>
    <a:srgbClr val="FF6600"/>
    <a:srgbClr val="FF3300"/>
    <a:srgbClr val="D99694"/>
    <a:srgbClr val="000000"/>
    <a:srgbClr val="003399"/>
    <a:srgbClr val="984807"/>
    <a:srgbClr val="FF505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883" autoAdjust="0"/>
    <p:restoredTop sz="99268" autoAdjust="0"/>
  </p:normalViewPr>
  <p:slideViewPr>
    <p:cSldViewPr>
      <p:cViewPr varScale="1">
        <p:scale>
          <a:sx n="71" d="100"/>
          <a:sy n="71" d="100"/>
        </p:scale>
        <p:origin x="-120" y="-48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77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46" y="2082"/>
      </p:cViewPr>
      <p:guideLst>
        <p:guide orient="horz" pos="2192"/>
        <p:guide pos="29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4E08E5-C389-43B1-848D-DC08EB68017B}" type="doc">
      <dgm:prSet loTypeId="urn:microsoft.com/office/officeart/2005/8/layout/matrix1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5CBBA93F-C2AA-4452-8483-F9CF6C4F8A94}">
      <dgm:prSet phldrT="[文字]"/>
      <dgm:spPr/>
      <dgm:t>
        <a:bodyPr/>
        <a:lstStyle/>
        <a:p>
          <a:r>
            <a:rPr lang="zh-TW" altLang="en-US" b="1" dirty="0" smtClean="0">
              <a:solidFill>
                <a:srgbClr val="FF66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群眾募資</a:t>
          </a:r>
          <a:endParaRPr lang="zh-TW" altLang="en-US" b="1" dirty="0">
            <a:solidFill>
              <a:srgbClr val="FF66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10A94E25-E466-4683-9F7B-FC583BEBE920}" type="parTrans" cxnId="{7EA6A8CA-F081-4755-86BA-2B5204083B47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66F81F56-319B-472D-83D1-551DAC3F84BB}" type="sibTrans" cxnId="{7EA6A8CA-F081-4755-86BA-2B5204083B47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473DB230-8707-4C45-9500-818C50C73B8C}">
      <dgm:prSet phldrT="[文字]" custT="1"/>
      <dgm:spPr>
        <a:solidFill>
          <a:srgbClr val="E6B9B8"/>
        </a:solidFill>
      </dgm:spPr>
      <dgm:t>
        <a:bodyPr/>
        <a:lstStyle/>
        <a:p>
          <a:pPr algn="l"/>
          <a:endParaRPr lang="en-US" altLang="zh-TW" sz="4000" b="1" dirty="0" smtClean="0">
            <a:solidFill>
              <a:srgbClr val="0000CC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algn="l"/>
          <a:r>
            <a:rPr lang="zh-TW" altLang="en-US" sz="3600" b="1" dirty="0" smtClean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國際接軌：</a:t>
          </a:r>
          <a:r>
            <a:rPr lang="zh-TW" altLang="en-US" sz="2600" b="1" dirty="0" smtClean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繼歐美日等先進國家，領先亞洲其他國家開放民間經營股權性質群眾募資。</a:t>
          </a:r>
          <a:endParaRPr lang="zh-TW" altLang="en-US" sz="2600" b="1" dirty="0">
            <a:solidFill>
              <a:srgbClr val="0000CC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387AB9EA-5304-4214-A80F-8015A09FDEBD}" type="parTrans" cxnId="{0C642760-56E2-4112-AF7C-F30EE72FB930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660EAEDB-E28E-40EB-B679-C8F49BF468F0}" type="sibTrans" cxnId="{0C642760-56E2-4112-AF7C-F30EE72FB930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51C3D8A0-6A07-4DCD-B46B-8EBD75E5F345}">
      <dgm:prSet phldrT="[文字]" custT="1"/>
      <dgm:spPr>
        <a:solidFill>
          <a:srgbClr val="92D050"/>
        </a:solidFill>
      </dgm:spPr>
      <dgm:t>
        <a:bodyPr/>
        <a:lstStyle/>
        <a:p>
          <a:pPr algn="l">
            <a:spcAft>
              <a:spcPct val="35000"/>
            </a:spcAft>
          </a:pPr>
          <a:endParaRPr lang="en-US" altLang="zh-TW" sz="3600" b="1" dirty="0" smtClean="0">
            <a:solidFill>
              <a:srgbClr val="0000CC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>
            <a:spcAft>
              <a:spcPct val="35000"/>
            </a:spcAft>
          </a:pPr>
          <a:endParaRPr lang="en-US" altLang="zh-TW" sz="3600" b="1" dirty="0" smtClean="0">
            <a:solidFill>
              <a:srgbClr val="0000CC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3600" b="1" dirty="0" smtClean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活絡集資能量：</a:t>
          </a:r>
          <a:r>
            <a:rPr lang="zh-TW" altLang="en-US" sz="2600" b="1" dirty="0" smtClean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結合民間能量協助新創事業發展，預期有</a:t>
          </a:r>
          <a:r>
            <a:rPr lang="en-US" altLang="zh-TW" sz="2600" b="1" dirty="0" smtClean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2-3</a:t>
          </a:r>
          <a:r>
            <a:rPr lang="zh-TW" altLang="en-US" sz="2600" b="1" dirty="0" smtClean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家民間</a:t>
          </a:r>
        </a:p>
        <a:p>
          <a:pPr>
            <a:spcAft>
              <a:spcPct val="35000"/>
            </a:spcAft>
          </a:pPr>
          <a:r>
            <a:rPr lang="zh-TW" altLang="en-US" sz="2600" b="1" dirty="0" smtClean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        業者參與經營。</a:t>
          </a:r>
        </a:p>
        <a:p>
          <a:pPr>
            <a:spcAft>
              <a:spcPct val="35000"/>
            </a:spcAft>
          </a:pPr>
          <a:r>
            <a:rPr lang="zh-TW" altLang="en-US" sz="2800" b="1" dirty="0" smtClean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營</a:t>
          </a:r>
          <a:endParaRPr lang="zh-TW" altLang="en-US" sz="2800" b="1" dirty="0">
            <a:solidFill>
              <a:srgbClr val="0000CC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B0E184E9-53DF-4A39-A72C-2F9B0C971C38}" type="parTrans" cxnId="{70632785-C7B5-4415-BD1F-EAE4A9B786C2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7D63B4D9-B917-446D-AFB5-E22809BC420E}" type="sibTrans" cxnId="{70632785-C7B5-4415-BD1F-EAE4A9B786C2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05F1DCF5-58B8-47A1-A00A-70C4CDCDADF7}">
      <dgm:prSet phldrT="[文字]" custT="1"/>
      <dgm:spPr>
        <a:solidFill>
          <a:srgbClr val="00B0F0"/>
        </a:solidFill>
      </dgm:spPr>
      <dgm:t>
        <a:bodyPr/>
        <a:lstStyle/>
        <a:p>
          <a:pPr algn="l"/>
          <a:r>
            <a:rPr lang="zh-TW" altLang="en-US" sz="36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提供多元籌資       管道：</a:t>
          </a:r>
          <a:r>
            <a:rPr lang="zh-TW" altLang="en-US" sz="26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除了現有之捐贈、回饋式集資外，亦提供股權性質群眾募資。</a:t>
          </a:r>
          <a:endParaRPr lang="en-US" altLang="zh-TW" sz="2600" b="1" dirty="0" smtClean="0">
            <a:solidFill>
              <a:schemeClr val="bg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algn="l"/>
          <a:endParaRPr lang="zh-TW" altLang="en-US" sz="3600" b="1" dirty="0">
            <a:solidFill>
              <a:schemeClr val="bg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7C7D875B-FED6-48DD-85A2-B31F390DBFCD}" type="parTrans" cxnId="{C587C833-FCD4-4C5C-878F-1B0D9506C433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B4A69348-0425-486D-B555-71B3C98B74E8}" type="sibTrans" cxnId="{C587C833-FCD4-4C5C-878F-1B0D9506C433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D34526CA-00BC-44A2-B2DC-A69D50F346DD}">
      <dgm:prSet phldrT="[文字]" custT="1"/>
      <dgm:spPr>
        <a:solidFill>
          <a:srgbClr val="0000CC"/>
        </a:solidFill>
      </dgm:spPr>
      <dgm:t>
        <a:bodyPr/>
        <a:lstStyle/>
        <a:p>
          <a:r>
            <a: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    協助青年圓夢：</a:t>
          </a:r>
          <a:r>
            <a:rPr lang="zh-TW" altLang="en-US" sz="26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鼓勵青年創業，提供創櫃板及各式群眾集</a:t>
          </a:r>
          <a:r>
            <a:rPr lang="en-US" altLang="zh-TW" sz="26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zh-TW" altLang="en-US" sz="26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募</a:t>
          </a:r>
          <a:r>
            <a:rPr lang="en-US" altLang="zh-TW" sz="26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  <a:r>
            <a:rPr lang="zh-TW" altLang="en-US" sz="2600" b="1" dirty="0" smtClean="0">
              <a:latin typeface="標楷體" panose="03000509000000000000" pitchFamily="65" charset="-120"/>
              <a:ea typeface="標楷體" panose="03000509000000000000" pitchFamily="65" charset="-120"/>
            </a:rPr>
            <a:t>資等多元籌資管道。</a:t>
          </a:r>
          <a:endParaRPr lang="en-US" altLang="zh-TW" sz="2600" b="1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algn="l"/>
          <a:endParaRPr lang="zh-TW" altLang="en-US" sz="2600" b="1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54F11714-F918-4712-8F6C-D561363CA817}" type="parTrans" cxnId="{07AA40F5-3DF0-4B29-BDC0-42A7B597666B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C67910C4-EF73-47A6-8A37-DB2607B6A666}" type="sibTrans" cxnId="{07AA40F5-3DF0-4B29-BDC0-42A7B597666B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9AB0DBDD-7505-4E84-B759-2D012D13FA01}">
      <dgm:prSet custT="1"/>
      <dgm:spPr/>
      <dgm:t>
        <a:bodyPr/>
        <a:lstStyle/>
        <a:p>
          <a:endParaRPr lang="zh-TW" altLang="en-US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B3326525-5316-4E41-813B-403ED28763A5}" type="parTrans" cxnId="{99AB05E7-AFC3-4872-BFB4-564F30D73E40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65A96744-46D1-4BD8-8C19-D55C1FABAF34}" type="sibTrans" cxnId="{99AB05E7-AFC3-4872-BFB4-564F30D73E40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32ADDA20-9D03-4C92-A680-C0BD23CC13BD}" type="pres">
      <dgm:prSet presAssocID="{4E4E08E5-C389-43B1-848D-DC08EB68017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BE7B071-45DA-4361-91C5-EFB72CB750E4}" type="pres">
      <dgm:prSet presAssocID="{4E4E08E5-C389-43B1-848D-DC08EB68017B}" presName="matrix" presStyleCnt="0"/>
      <dgm:spPr/>
    </dgm:pt>
    <dgm:pt modelId="{DE8B6F63-8A0F-4D3A-A6B3-9C57C83FD77E}" type="pres">
      <dgm:prSet presAssocID="{4E4E08E5-C389-43B1-848D-DC08EB68017B}" presName="tile1" presStyleLbl="node1" presStyleIdx="0" presStyleCnt="4"/>
      <dgm:spPr/>
      <dgm:t>
        <a:bodyPr/>
        <a:lstStyle/>
        <a:p>
          <a:endParaRPr lang="zh-TW" altLang="en-US"/>
        </a:p>
      </dgm:t>
    </dgm:pt>
    <dgm:pt modelId="{2FA3CDF6-CE26-47F7-AD17-5D5245C038EF}" type="pres">
      <dgm:prSet presAssocID="{4E4E08E5-C389-43B1-848D-DC08EB68017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2E77915-0304-414C-AC4C-3EFF0BDD8EF2}" type="pres">
      <dgm:prSet presAssocID="{4E4E08E5-C389-43B1-848D-DC08EB68017B}" presName="tile2" presStyleLbl="node1" presStyleIdx="1" presStyleCnt="4"/>
      <dgm:spPr/>
      <dgm:t>
        <a:bodyPr/>
        <a:lstStyle/>
        <a:p>
          <a:endParaRPr lang="zh-TW" altLang="en-US"/>
        </a:p>
      </dgm:t>
    </dgm:pt>
    <dgm:pt modelId="{9DC0D0A0-A880-432C-B611-FDA7DE68227C}" type="pres">
      <dgm:prSet presAssocID="{4E4E08E5-C389-43B1-848D-DC08EB68017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B796BE9-06F6-4116-A00D-D48D73E83383}" type="pres">
      <dgm:prSet presAssocID="{4E4E08E5-C389-43B1-848D-DC08EB68017B}" presName="tile3" presStyleLbl="node1" presStyleIdx="2" presStyleCnt="4"/>
      <dgm:spPr/>
      <dgm:t>
        <a:bodyPr/>
        <a:lstStyle/>
        <a:p>
          <a:endParaRPr lang="zh-TW" altLang="en-US"/>
        </a:p>
      </dgm:t>
    </dgm:pt>
    <dgm:pt modelId="{6344CF5E-34E2-471C-9117-60BBDAB4E48B}" type="pres">
      <dgm:prSet presAssocID="{4E4E08E5-C389-43B1-848D-DC08EB68017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CD0ABED-EF93-4FDC-825E-058780987CBF}" type="pres">
      <dgm:prSet presAssocID="{4E4E08E5-C389-43B1-848D-DC08EB68017B}" presName="tile4" presStyleLbl="node1" presStyleIdx="3" presStyleCnt="4" custScaleX="101616" custLinFactNeighborX="-808"/>
      <dgm:spPr/>
      <dgm:t>
        <a:bodyPr/>
        <a:lstStyle/>
        <a:p>
          <a:endParaRPr lang="zh-TW" altLang="en-US"/>
        </a:p>
      </dgm:t>
    </dgm:pt>
    <dgm:pt modelId="{AEEAC895-4BBD-458A-A745-354CBA017191}" type="pres">
      <dgm:prSet presAssocID="{4E4E08E5-C389-43B1-848D-DC08EB68017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29766C9-7532-4FB5-A3E9-FB379341FF23}" type="pres">
      <dgm:prSet presAssocID="{4E4E08E5-C389-43B1-848D-DC08EB68017B}" presName="centerTile" presStyleLbl="fgShp" presStyleIdx="0" presStyleCnt="1" custScaleX="82864" custScaleY="84210" custLinFactNeighborX="2523" custLinFactNeighborY="0">
        <dgm:presLayoutVars>
          <dgm:chMax val="0"/>
          <dgm:chPref val="0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EA6A8CA-F081-4755-86BA-2B5204083B47}" srcId="{4E4E08E5-C389-43B1-848D-DC08EB68017B}" destId="{5CBBA93F-C2AA-4452-8483-F9CF6C4F8A94}" srcOrd="0" destOrd="0" parTransId="{10A94E25-E466-4683-9F7B-FC583BEBE920}" sibTransId="{66F81F56-319B-472D-83D1-551DAC3F84BB}"/>
    <dgm:cxn modelId="{99AB05E7-AFC3-4872-BFB4-564F30D73E40}" srcId="{5CBBA93F-C2AA-4452-8483-F9CF6C4F8A94}" destId="{9AB0DBDD-7505-4E84-B759-2D012D13FA01}" srcOrd="4" destOrd="0" parTransId="{B3326525-5316-4E41-813B-403ED28763A5}" sibTransId="{65A96744-46D1-4BD8-8C19-D55C1FABAF34}"/>
    <dgm:cxn modelId="{9A4136EC-77E5-458A-9585-7648E03498D2}" type="presOf" srcId="{D34526CA-00BC-44A2-B2DC-A69D50F346DD}" destId="{AEEAC895-4BBD-458A-A745-354CBA017191}" srcOrd="1" destOrd="0" presId="urn:microsoft.com/office/officeart/2005/8/layout/matrix1"/>
    <dgm:cxn modelId="{0C642760-56E2-4112-AF7C-F30EE72FB930}" srcId="{5CBBA93F-C2AA-4452-8483-F9CF6C4F8A94}" destId="{473DB230-8707-4C45-9500-818C50C73B8C}" srcOrd="0" destOrd="0" parTransId="{387AB9EA-5304-4214-A80F-8015A09FDEBD}" sibTransId="{660EAEDB-E28E-40EB-B679-C8F49BF468F0}"/>
    <dgm:cxn modelId="{1925DC3C-6899-4C83-904F-590BD096663E}" type="presOf" srcId="{D34526CA-00BC-44A2-B2DC-A69D50F346DD}" destId="{4CD0ABED-EF93-4FDC-825E-058780987CBF}" srcOrd="0" destOrd="0" presId="urn:microsoft.com/office/officeart/2005/8/layout/matrix1"/>
    <dgm:cxn modelId="{4133A125-8996-4541-BD3D-455DDE505456}" type="presOf" srcId="{51C3D8A0-6A07-4DCD-B46B-8EBD75E5F345}" destId="{D2E77915-0304-414C-AC4C-3EFF0BDD8EF2}" srcOrd="0" destOrd="0" presId="urn:microsoft.com/office/officeart/2005/8/layout/matrix1"/>
    <dgm:cxn modelId="{70632785-C7B5-4415-BD1F-EAE4A9B786C2}" srcId="{5CBBA93F-C2AA-4452-8483-F9CF6C4F8A94}" destId="{51C3D8A0-6A07-4DCD-B46B-8EBD75E5F345}" srcOrd="1" destOrd="0" parTransId="{B0E184E9-53DF-4A39-A72C-2F9B0C971C38}" sibTransId="{7D63B4D9-B917-446D-AFB5-E22809BC420E}"/>
    <dgm:cxn modelId="{447769CE-9B47-4BC1-B2C4-C6295EE79C52}" type="presOf" srcId="{05F1DCF5-58B8-47A1-A00A-70C4CDCDADF7}" destId="{6344CF5E-34E2-471C-9117-60BBDAB4E48B}" srcOrd="1" destOrd="0" presId="urn:microsoft.com/office/officeart/2005/8/layout/matrix1"/>
    <dgm:cxn modelId="{C587C833-FCD4-4C5C-878F-1B0D9506C433}" srcId="{5CBBA93F-C2AA-4452-8483-F9CF6C4F8A94}" destId="{05F1DCF5-58B8-47A1-A00A-70C4CDCDADF7}" srcOrd="2" destOrd="0" parTransId="{7C7D875B-FED6-48DD-85A2-B31F390DBFCD}" sibTransId="{B4A69348-0425-486D-B555-71B3C98B74E8}"/>
    <dgm:cxn modelId="{BF850F51-2601-431D-8E72-53F264ED54C4}" type="presOf" srcId="{05F1DCF5-58B8-47A1-A00A-70C4CDCDADF7}" destId="{3B796BE9-06F6-4116-A00D-D48D73E83383}" srcOrd="0" destOrd="0" presId="urn:microsoft.com/office/officeart/2005/8/layout/matrix1"/>
    <dgm:cxn modelId="{48CD4041-D3EA-49D7-8AB3-4816120A7C6D}" type="presOf" srcId="{5CBBA93F-C2AA-4452-8483-F9CF6C4F8A94}" destId="{C29766C9-7532-4FB5-A3E9-FB379341FF23}" srcOrd="0" destOrd="0" presId="urn:microsoft.com/office/officeart/2005/8/layout/matrix1"/>
    <dgm:cxn modelId="{D3461425-1735-405E-BFEB-B8F35C564C80}" type="presOf" srcId="{473DB230-8707-4C45-9500-818C50C73B8C}" destId="{DE8B6F63-8A0F-4D3A-A6B3-9C57C83FD77E}" srcOrd="0" destOrd="0" presId="urn:microsoft.com/office/officeart/2005/8/layout/matrix1"/>
    <dgm:cxn modelId="{9EB37FF1-02C0-46C7-8FF1-A982FEE1AA6D}" type="presOf" srcId="{4E4E08E5-C389-43B1-848D-DC08EB68017B}" destId="{32ADDA20-9D03-4C92-A680-C0BD23CC13BD}" srcOrd="0" destOrd="0" presId="urn:microsoft.com/office/officeart/2005/8/layout/matrix1"/>
    <dgm:cxn modelId="{07AA40F5-3DF0-4B29-BDC0-42A7B597666B}" srcId="{5CBBA93F-C2AA-4452-8483-F9CF6C4F8A94}" destId="{D34526CA-00BC-44A2-B2DC-A69D50F346DD}" srcOrd="3" destOrd="0" parTransId="{54F11714-F918-4712-8F6C-D561363CA817}" sibTransId="{C67910C4-EF73-47A6-8A37-DB2607B6A666}"/>
    <dgm:cxn modelId="{BF3B0F8B-2FA9-408D-BAD0-4B7CC79426A2}" type="presOf" srcId="{473DB230-8707-4C45-9500-818C50C73B8C}" destId="{2FA3CDF6-CE26-47F7-AD17-5D5245C038EF}" srcOrd="1" destOrd="0" presId="urn:microsoft.com/office/officeart/2005/8/layout/matrix1"/>
    <dgm:cxn modelId="{6885A554-94CF-4D38-A0AA-7E76A6BFD926}" type="presOf" srcId="{51C3D8A0-6A07-4DCD-B46B-8EBD75E5F345}" destId="{9DC0D0A0-A880-432C-B611-FDA7DE68227C}" srcOrd="1" destOrd="0" presId="urn:microsoft.com/office/officeart/2005/8/layout/matrix1"/>
    <dgm:cxn modelId="{49C99205-EF04-4D67-8293-975F0BD7A9E8}" type="presParOf" srcId="{32ADDA20-9D03-4C92-A680-C0BD23CC13BD}" destId="{0BE7B071-45DA-4361-91C5-EFB72CB750E4}" srcOrd="0" destOrd="0" presId="urn:microsoft.com/office/officeart/2005/8/layout/matrix1"/>
    <dgm:cxn modelId="{191D6B67-5497-4108-9327-344D8EA2EE6C}" type="presParOf" srcId="{0BE7B071-45DA-4361-91C5-EFB72CB750E4}" destId="{DE8B6F63-8A0F-4D3A-A6B3-9C57C83FD77E}" srcOrd="0" destOrd="0" presId="urn:microsoft.com/office/officeart/2005/8/layout/matrix1"/>
    <dgm:cxn modelId="{C5B8DF3E-255D-4BB8-A253-215A1AA21680}" type="presParOf" srcId="{0BE7B071-45DA-4361-91C5-EFB72CB750E4}" destId="{2FA3CDF6-CE26-47F7-AD17-5D5245C038EF}" srcOrd="1" destOrd="0" presId="urn:microsoft.com/office/officeart/2005/8/layout/matrix1"/>
    <dgm:cxn modelId="{9C5AA535-80D9-423A-9CF3-838D199789E5}" type="presParOf" srcId="{0BE7B071-45DA-4361-91C5-EFB72CB750E4}" destId="{D2E77915-0304-414C-AC4C-3EFF0BDD8EF2}" srcOrd="2" destOrd="0" presId="urn:microsoft.com/office/officeart/2005/8/layout/matrix1"/>
    <dgm:cxn modelId="{2274DD47-7982-4772-99E2-7D300BA11A86}" type="presParOf" srcId="{0BE7B071-45DA-4361-91C5-EFB72CB750E4}" destId="{9DC0D0A0-A880-432C-B611-FDA7DE68227C}" srcOrd="3" destOrd="0" presId="urn:microsoft.com/office/officeart/2005/8/layout/matrix1"/>
    <dgm:cxn modelId="{92755C92-F8F1-4338-BCC3-2BE0B9479FE6}" type="presParOf" srcId="{0BE7B071-45DA-4361-91C5-EFB72CB750E4}" destId="{3B796BE9-06F6-4116-A00D-D48D73E83383}" srcOrd="4" destOrd="0" presId="urn:microsoft.com/office/officeart/2005/8/layout/matrix1"/>
    <dgm:cxn modelId="{230BD42C-E1D5-485B-872A-68B8A3AFA623}" type="presParOf" srcId="{0BE7B071-45DA-4361-91C5-EFB72CB750E4}" destId="{6344CF5E-34E2-471C-9117-60BBDAB4E48B}" srcOrd="5" destOrd="0" presId="urn:microsoft.com/office/officeart/2005/8/layout/matrix1"/>
    <dgm:cxn modelId="{C9170D96-21E1-4516-A20D-908D51A7C7CD}" type="presParOf" srcId="{0BE7B071-45DA-4361-91C5-EFB72CB750E4}" destId="{4CD0ABED-EF93-4FDC-825E-058780987CBF}" srcOrd="6" destOrd="0" presId="urn:microsoft.com/office/officeart/2005/8/layout/matrix1"/>
    <dgm:cxn modelId="{9312B7F9-8164-4CE6-ADCA-FC356D3A1F73}" type="presParOf" srcId="{0BE7B071-45DA-4361-91C5-EFB72CB750E4}" destId="{AEEAC895-4BBD-458A-A745-354CBA017191}" srcOrd="7" destOrd="0" presId="urn:microsoft.com/office/officeart/2005/8/layout/matrix1"/>
    <dgm:cxn modelId="{EB772E31-C6B3-4740-B26D-D8735D2281B8}" type="presParOf" srcId="{32ADDA20-9D03-4C92-A680-C0BD23CC13BD}" destId="{C29766C9-7532-4FB5-A3E9-FB379341FF2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8B6F63-8A0F-4D3A-A6B3-9C57C83FD77E}">
      <dsp:nvSpPr>
        <dsp:cNvPr id="0" name=""/>
        <dsp:cNvSpPr/>
      </dsp:nvSpPr>
      <dsp:spPr>
        <a:xfrm rot="16200000">
          <a:off x="719604" y="-736610"/>
          <a:ext cx="2736304" cy="4209526"/>
        </a:xfrm>
        <a:prstGeom prst="round1Rect">
          <a:avLst/>
        </a:prstGeom>
        <a:solidFill>
          <a:srgbClr val="E6B9B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4000" b="1" kern="1200" dirty="0" smtClean="0">
            <a:solidFill>
              <a:srgbClr val="0000CC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 dirty="0" smtClean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國際接軌：</a:t>
          </a:r>
          <a:r>
            <a:rPr lang="zh-TW" altLang="en-US" sz="2600" b="1" kern="1200" dirty="0" smtClean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繼歐美日等先進國家，領先亞洲其他國家開放民間經營股權性質群眾募資。</a:t>
          </a:r>
          <a:endParaRPr lang="zh-TW" altLang="en-US" sz="2600" b="1" kern="1200" dirty="0">
            <a:solidFill>
              <a:srgbClr val="0000CC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 rot="5400000">
        <a:off x="-17007" y="1"/>
        <a:ext cx="4209526" cy="2052228"/>
      </dsp:txXfrm>
    </dsp:sp>
    <dsp:sp modelId="{D2E77915-0304-414C-AC4C-3EFF0BDD8EF2}">
      <dsp:nvSpPr>
        <dsp:cNvPr id="0" name=""/>
        <dsp:cNvSpPr/>
      </dsp:nvSpPr>
      <dsp:spPr>
        <a:xfrm>
          <a:off x="4192519" y="0"/>
          <a:ext cx="4209526" cy="2736304"/>
        </a:xfrm>
        <a:prstGeom prst="round1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3600" b="1" kern="1200" dirty="0" smtClean="0">
            <a:solidFill>
              <a:srgbClr val="0000CC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3600" b="1" kern="1200" dirty="0" smtClean="0">
            <a:solidFill>
              <a:srgbClr val="0000CC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defTabSz="1600200">
            <a:lnSpc>
              <a:spcPct val="90000"/>
            </a:lnSpc>
            <a:spcBef>
              <a:spcPct val="0"/>
            </a:spcBef>
          </a:pPr>
          <a:r>
            <a:rPr lang="zh-TW" altLang="en-US" sz="3600" b="1" kern="1200" dirty="0" smtClean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活絡集資能量：</a:t>
          </a:r>
          <a:r>
            <a:rPr lang="zh-TW" altLang="en-US" sz="2600" b="1" kern="1200" dirty="0" smtClean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結合民間能量協助新創事業發展，預期有</a:t>
          </a:r>
          <a:r>
            <a:rPr lang="en-US" altLang="zh-TW" sz="2600" b="1" kern="1200" dirty="0" smtClean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2-3</a:t>
          </a:r>
          <a:r>
            <a:rPr lang="zh-TW" altLang="en-US" sz="2600" b="1" kern="1200" dirty="0" smtClean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家民間</a:t>
          </a:r>
        </a:p>
        <a:p>
          <a:pPr lvl="0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b="1" kern="1200" dirty="0" smtClean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        業者參與經營。</a:t>
          </a:r>
        </a:p>
        <a:p>
          <a:pPr lvl="0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營</a:t>
          </a:r>
          <a:endParaRPr lang="zh-TW" altLang="en-US" sz="2800" b="1" kern="1200" dirty="0">
            <a:solidFill>
              <a:srgbClr val="0000CC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4192519" y="0"/>
        <a:ext cx="4209526" cy="2052228"/>
      </dsp:txXfrm>
    </dsp:sp>
    <dsp:sp modelId="{3B796BE9-06F6-4116-A00D-D48D73E83383}">
      <dsp:nvSpPr>
        <dsp:cNvPr id="0" name=""/>
        <dsp:cNvSpPr/>
      </dsp:nvSpPr>
      <dsp:spPr>
        <a:xfrm rot="10800000">
          <a:off x="-17006" y="2736304"/>
          <a:ext cx="4209526" cy="2736304"/>
        </a:xfrm>
        <a:prstGeom prst="round1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提供多元籌資       管道：</a:t>
          </a:r>
          <a:r>
            <a:rPr lang="zh-TW" altLang="en-US" sz="2600" b="1" kern="12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除了現有之捐贈、回饋式集資外，亦提供股權性質群眾募資。</a:t>
          </a:r>
          <a:endParaRPr lang="en-US" altLang="zh-TW" sz="2600" b="1" kern="1200" dirty="0" smtClean="0">
            <a:solidFill>
              <a:schemeClr val="bg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600" b="1" kern="1200" dirty="0">
            <a:solidFill>
              <a:schemeClr val="bg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 rot="10800000">
        <a:off x="-17006" y="3420380"/>
        <a:ext cx="4209526" cy="2052228"/>
      </dsp:txXfrm>
    </dsp:sp>
    <dsp:sp modelId="{4CD0ABED-EF93-4FDC-825E-058780987CBF}">
      <dsp:nvSpPr>
        <dsp:cNvPr id="0" name=""/>
        <dsp:cNvSpPr/>
      </dsp:nvSpPr>
      <dsp:spPr>
        <a:xfrm rot="5400000">
          <a:off x="4895117" y="1965680"/>
          <a:ext cx="2736304" cy="4277551"/>
        </a:xfrm>
        <a:prstGeom prst="round1Rect">
          <a:avLst/>
        </a:prstGeom>
        <a:solidFill>
          <a:srgbClr val="0000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    協助青年圓夢：</a:t>
          </a:r>
          <a:r>
            <a:rPr lang="zh-TW" altLang="en-US" sz="26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鼓勵青年創業，提供創櫃板及各式群眾集</a:t>
          </a:r>
          <a:r>
            <a:rPr lang="en-US" altLang="zh-TW" sz="26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zh-TW" altLang="en-US" sz="26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募</a:t>
          </a:r>
          <a:r>
            <a:rPr lang="en-US" altLang="zh-TW" sz="26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  <a:r>
            <a:rPr lang="zh-TW" altLang="en-US" sz="2600" b="1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資等多元籌資管道。</a:t>
          </a:r>
          <a:endParaRPr lang="en-US" altLang="zh-TW" sz="2600" b="1" kern="1200" dirty="0" smtClean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600" b="1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 rot="-5400000">
        <a:off x="4124494" y="3420379"/>
        <a:ext cx="4277551" cy="2052228"/>
      </dsp:txXfrm>
    </dsp:sp>
    <dsp:sp modelId="{C29766C9-7532-4FB5-A3E9-FB379341FF23}">
      <dsp:nvSpPr>
        <dsp:cNvPr id="0" name=""/>
        <dsp:cNvSpPr/>
      </dsp:nvSpPr>
      <dsp:spPr>
        <a:xfrm>
          <a:off x="3226795" y="2160243"/>
          <a:ext cx="2092908" cy="1152120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b="1" kern="1200" dirty="0" smtClean="0">
              <a:solidFill>
                <a:srgbClr val="FF66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群眾募資</a:t>
          </a:r>
          <a:endParaRPr lang="zh-TW" altLang="en-US" sz="3300" b="1" kern="1200" dirty="0">
            <a:solidFill>
              <a:srgbClr val="FF66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3283037" y="2216485"/>
        <a:ext cx="1980424" cy="10396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11178"/>
            <a:ext cx="2946400" cy="46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20" tIns="0" rIns="19320" bIns="0" numCol="1" anchor="t" anchorCtr="0" compatLnSpc="1">
            <a:prstTxWarp prst="textNoShape">
              <a:avLst/>
            </a:prstTxWarp>
          </a:bodyPr>
          <a:lstStyle>
            <a:lvl1pPr algn="r" defTabSz="928688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000" i="1">
                <a:effectLst/>
                <a:latin typeface="細明體" pitchFamily="49" charset="-120"/>
                <a:ea typeface="細明體" pitchFamily="49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2569"/>
            <a:ext cx="2946400" cy="46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20" tIns="0" rIns="19320" bIns="0" numCol="1" anchor="b" anchorCtr="0" compatLnSpc="1">
            <a:prstTxWarp prst="textNoShape">
              <a:avLst/>
            </a:prstTxWarp>
          </a:bodyPr>
          <a:lstStyle>
            <a:lvl1pPr defTabSz="928688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000" i="1">
                <a:effectLst/>
                <a:latin typeface="細明體" pitchFamily="49" charset="-120"/>
                <a:ea typeface="細明體" pitchFamily="49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690938" y="9352010"/>
            <a:ext cx="2946400" cy="462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20" tIns="0" rIns="19320" bIns="0" numCol="1" anchor="b" anchorCtr="0" compatLnSpc="1">
            <a:prstTxWarp prst="textNoShape">
              <a:avLst/>
            </a:prstTxWarp>
          </a:bodyPr>
          <a:lstStyle>
            <a:lvl1pPr algn="r" defTabSz="928688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i="1">
                <a:effectLst/>
                <a:latin typeface="細明體" pitchFamily="49" charset="-120"/>
                <a:ea typeface="細明體" pitchFamily="49" charset="-120"/>
              </a:defRPr>
            </a:lvl1pPr>
          </a:lstStyle>
          <a:p>
            <a:pPr>
              <a:defRPr/>
            </a:pPr>
            <a:fld id="{901436B1-ED03-4887-A222-EC11C0D87E6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3" name="頁首版面配置區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5533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289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5" tIns="46367" rIns="92735" bIns="46367" numCol="1" anchor="t" anchorCtr="0" compatLnSpc="1">
            <a:prstTxWarp prst="textNoShape">
              <a:avLst/>
            </a:prstTxWarp>
          </a:bodyPr>
          <a:lstStyle>
            <a:lvl1pPr defTabSz="928688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i="1">
                <a:effectLst/>
                <a:latin typeface="細明體" pitchFamily="49" charset="-120"/>
                <a:ea typeface="細明體" pitchFamily="49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2225" y="0"/>
            <a:ext cx="2971800" cy="46289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5" tIns="46367" rIns="92735" bIns="46367" numCol="1" anchor="t" anchorCtr="0" compatLnSpc="1">
            <a:prstTxWarp prst="textNoShape">
              <a:avLst/>
            </a:prstTxWarp>
          </a:bodyPr>
          <a:lstStyle>
            <a:lvl1pPr algn="r" defTabSz="928688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i="1">
                <a:effectLst/>
                <a:latin typeface="細明體" pitchFamily="49" charset="-120"/>
                <a:ea typeface="細明體" pitchFamily="49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7388" y="771525"/>
            <a:ext cx="5343525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213" y="4703936"/>
            <a:ext cx="4927600" cy="447249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5" tIns="46367" rIns="92735" bIns="463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7876"/>
            <a:ext cx="2971800" cy="53950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5" tIns="46367" rIns="92735" bIns="46367" numCol="1" anchor="b" anchorCtr="0" compatLnSpc="1">
            <a:prstTxWarp prst="textNoShape">
              <a:avLst/>
            </a:prstTxWarp>
          </a:bodyPr>
          <a:lstStyle>
            <a:lvl1pPr defTabSz="928688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i="1">
                <a:effectLst/>
                <a:latin typeface="細明體" pitchFamily="49" charset="-120"/>
                <a:ea typeface="細明體" pitchFamily="49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2225" y="9407876"/>
            <a:ext cx="2971800" cy="53950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735" tIns="46367" rIns="92735" bIns="46367" numCol="1" anchor="b" anchorCtr="0" compatLnSpc="1">
            <a:prstTxWarp prst="textNoShape">
              <a:avLst/>
            </a:prstTxWarp>
          </a:bodyPr>
          <a:lstStyle>
            <a:lvl1pPr algn="r" defTabSz="928688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 i="1">
                <a:effectLst/>
                <a:latin typeface="細明體" pitchFamily="49" charset="-120"/>
                <a:ea typeface="細明體" pitchFamily="49" charset="-120"/>
              </a:defRPr>
            </a:lvl1pPr>
          </a:lstStyle>
          <a:p>
            <a:pPr>
              <a:defRPr/>
            </a:pPr>
            <a:fld id="{E4BEEE2D-5FED-4AE5-ABCC-A80AC2A3EE9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197844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細明體" pitchFamily="49" charset="-120"/>
        <a:ea typeface="細明體" pitchFamily="49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細明體" pitchFamily="49" charset="-120"/>
        <a:ea typeface="細明體" pitchFamily="49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細明體" pitchFamily="49" charset="-120"/>
        <a:ea typeface="細明體" pitchFamily="49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細明體" pitchFamily="49" charset="-120"/>
        <a:ea typeface="細明體" pitchFamily="49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細明體" pitchFamily="49" charset="-120"/>
        <a:ea typeface="細明體" pitchFamily="49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868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defTabSz="92868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defTabSz="92868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defTabSz="92868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defTabSz="92868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2E38EFEE-574F-49B5-8D10-24E13EB235F0}" type="slidenum">
              <a:rPr lang="en-US" altLang="zh-TW" sz="1200" smtClean="0">
                <a:latin typeface="細明體" pitchFamily="49" charset="-120"/>
                <a:ea typeface="細明體" pitchFamily="49" charset="-120"/>
              </a:rPr>
              <a:pPr/>
              <a:t>1</a:t>
            </a:fld>
            <a:endParaRPr lang="en-US" altLang="zh-TW" sz="1200" smtClean="0">
              <a:latin typeface="細明體" pitchFamily="49" charset="-120"/>
              <a:ea typeface="細明體" pitchFamily="49" charset="-120"/>
            </a:endParaRPr>
          </a:p>
        </p:txBody>
      </p:sp>
      <p:sp>
        <p:nvSpPr>
          <p:cNvPr id="573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771525"/>
            <a:ext cx="5343525" cy="3700463"/>
          </a:xfrm>
          <a:ln/>
        </p:spPr>
      </p:sp>
      <p:sp>
        <p:nvSpPr>
          <p:cNvPr id="5734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zh-TW" altLang="zh-TW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12/26</a:t>
            </a:r>
            <a:r>
              <a:rPr lang="zh-TW" altLang="en-US" baseline="0" dirty="0" smtClean="0"/>
              <a:t>下午與總經理開完會的版本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266C6-D046-4526-AD64-4E8A6F3BF46D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9191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551940" y="359898"/>
            <a:ext cx="802386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551940" y="1850064"/>
            <a:ext cx="802386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F597F4-5A7E-40DA-A795-7B6B95E1AFF3}" type="datetimeFigureOut">
              <a:rPr lang="zh-TW" altLang="en-US" smtClean="0"/>
              <a:t>2015/3/4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C8DFDD5-F88E-4E64-B767-E48DD4497160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橢圓 7"/>
          <p:cNvSpPr/>
          <p:nvPr/>
        </p:nvSpPr>
        <p:spPr>
          <a:xfrm>
            <a:off x="998219" y="1413802"/>
            <a:ext cx="227838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253607" y="1345016"/>
            <a:ext cx="69342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F597F4-5A7E-40DA-A795-7B6B95E1AFF3}" type="datetimeFigureOut">
              <a:rPr lang="zh-TW" altLang="en-US" smtClean="0"/>
              <a:t>2015/3/4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ADBF39A-04F0-4399-A7A3-648982DFF28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429500" y="274640"/>
            <a:ext cx="19812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238250" y="274641"/>
            <a:ext cx="602615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F597F4-5A7E-40DA-A795-7B6B95E1AFF3}" type="datetimeFigureOut">
              <a:rPr lang="zh-TW" altLang="en-US" smtClean="0"/>
              <a:t>2015/3/4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ADBF39A-04F0-4399-A7A3-648982DFF28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6769100" y="6363166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 dirty="0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zh-TW" altLang="en-US">
              <a:solidFill>
                <a:srgbClr val="E7DEC9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29917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F597F4-5A7E-40DA-A795-7B6B95E1AFF3}" type="datetimeFigureOut">
              <a:rPr lang="zh-TW" altLang="en-US" smtClean="0"/>
              <a:t>2015/3/4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8405348-F627-4413-8EFF-6CC9E0FD727F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473131" y="-54"/>
            <a:ext cx="74295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93258" y="2600325"/>
            <a:ext cx="69342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793258" y="1066800"/>
            <a:ext cx="69342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F597F4-5A7E-40DA-A795-7B6B95E1AFF3}" type="datetimeFigureOut">
              <a:rPr lang="zh-TW" altLang="en-US" smtClean="0"/>
              <a:t>2015/3/4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ADBF39A-04F0-4399-A7A3-648982DFF28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" name="矩形 9"/>
          <p:cNvSpPr/>
          <p:nvPr/>
        </p:nvSpPr>
        <p:spPr bwMode="invGray">
          <a:xfrm>
            <a:off x="2476500" y="0"/>
            <a:ext cx="8255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353348" y="2814656"/>
            <a:ext cx="227838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608736" y="2745870"/>
            <a:ext cx="69342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55242" y="274320"/>
            <a:ext cx="812292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555242" y="1524000"/>
            <a:ext cx="39624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715762" y="1524000"/>
            <a:ext cx="39624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F597F4-5A7E-40DA-A795-7B6B95E1AFF3}" type="datetimeFigureOut">
              <a:rPr lang="zh-TW" altLang="en-US" smtClean="0"/>
              <a:t>2015/3/4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ADBF39A-04F0-4399-A7A3-648982DFF28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5160336"/>
            <a:ext cx="89154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0" y="328278"/>
            <a:ext cx="435864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5052060" y="328278"/>
            <a:ext cx="435864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95300" y="969336"/>
            <a:ext cx="435864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052060" y="969336"/>
            <a:ext cx="435864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F597F4-5A7E-40DA-A795-7B6B95E1AFF3}" type="datetimeFigureOut">
              <a:rPr lang="zh-TW" altLang="en-US" smtClean="0"/>
              <a:t>2015/3/4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ADBF39A-04F0-4399-A7A3-648982DFF28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55242" y="274320"/>
            <a:ext cx="812292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F597F4-5A7E-40DA-A795-7B6B95E1AFF3}" type="datetimeFigureOut">
              <a:rPr lang="zh-TW" altLang="en-US" smtClean="0"/>
              <a:t>2015/3/4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ADBF39A-04F0-4399-A7A3-648982DFF28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99566" y="0"/>
            <a:ext cx="8806434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F597F4-5A7E-40DA-A795-7B6B95E1AFF3}" type="datetimeFigureOut">
              <a:rPr lang="zh-TW" altLang="en-US" smtClean="0"/>
              <a:t>2015/3/4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ADBF39A-04F0-4399-A7A3-648982DFF28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矩形 5"/>
          <p:cNvSpPr/>
          <p:nvPr/>
        </p:nvSpPr>
        <p:spPr bwMode="invGray">
          <a:xfrm>
            <a:off x="1099566" y="-54"/>
            <a:ext cx="79248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216778"/>
            <a:ext cx="41275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95300" y="1406964"/>
            <a:ext cx="41275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95300" y="2133601"/>
            <a:ext cx="883285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F597F4-5A7E-40DA-A795-7B6B95E1AFF3}" type="datetimeFigureOut">
              <a:rPr lang="zh-TW" altLang="en-US" smtClean="0"/>
              <a:t>2015/3/4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ADBF39A-04F0-4399-A7A3-648982DFF28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77471" y="1066800"/>
            <a:ext cx="29718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F597F4-5A7E-40DA-A795-7B6B95E1AFF3}" type="datetimeFigureOut">
              <a:rPr lang="zh-TW" altLang="en-US" smtClean="0"/>
              <a:t>2015/3/4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ADBF39A-04F0-4399-A7A3-648982DFF28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矩形 7"/>
          <p:cNvSpPr/>
          <p:nvPr/>
        </p:nvSpPr>
        <p:spPr>
          <a:xfrm>
            <a:off x="825500" y="1066800"/>
            <a:ext cx="4953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908050" y="1143004"/>
            <a:ext cx="47879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429785" y="954341"/>
            <a:ext cx="74295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420639" y="936786"/>
            <a:ext cx="703326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08050" y="4800600"/>
            <a:ext cx="47879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83920" y="-815922"/>
            <a:ext cx="1775461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82885" y="21103"/>
            <a:ext cx="1844040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98122" y="1055077"/>
            <a:ext cx="121952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97280" y="-54"/>
            <a:ext cx="8808721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555242" y="274638"/>
            <a:ext cx="812292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555242" y="1447800"/>
            <a:ext cx="812292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879850" y="6305550"/>
            <a:ext cx="23114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BF597F4-5A7E-40DA-A795-7B6B95E1AFF3}" type="datetimeFigureOut">
              <a:rPr lang="zh-TW" altLang="en-US" smtClean="0"/>
              <a:t>2015/3/4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6191250" y="6305550"/>
            <a:ext cx="31369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9331452" y="6305550"/>
            <a:ext cx="4953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8ADBF39A-04F0-4399-A7A3-648982DFF28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5" name="矩形 14"/>
          <p:cNvSpPr/>
          <p:nvPr/>
        </p:nvSpPr>
        <p:spPr bwMode="invGray">
          <a:xfrm>
            <a:off x="1099566" y="-54"/>
            <a:ext cx="79248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663" r:id="rId1"/>
    <p:sldLayoutId id="2147487664" r:id="rId2"/>
    <p:sldLayoutId id="2147487665" r:id="rId3"/>
    <p:sldLayoutId id="2147487666" r:id="rId4"/>
    <p:sldLayoutId id="2147487667" r:id="rId5"/>
    <p:sldLayoutId id="2147487668" r:id="rId6"/>
    <p:sldLayoutId id="2147487669" r:id="rId7"/>
    <p:sldLayoutId id="2147487670" r:id="rId8"/>
    <p:sldLayoutId id="2147487671" r:id="rId9"/>
    <p:sldLayoutId id="2147487672" r:id="rId10"/>
    <p:sldLayoutId id="2147487673" r:id="rId11"/>
    <p:sldLayoutId id="2147487674" r:id="rId12"/>
    <p:sldLayoutId id="2147487634" r:id="rId13"/>
  </p:sldLayoutIdLst>
  <p:transition>
    <p:zoom dir="in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1027"/>
          <p:cNvSpPr>
            <a:spLocks noChangeArrowheads="1"/>
          </p:cNvSpPr>
          <p:nvPr/>
        </p:nvSpPr>
        <p:spPr bwMode="auto">
          <a:xfrm>
            <a:off x="1424608" y="1916831"/>
            <a:ext cx="7340600" cy="2304257"/>
          </a:xfrm>
          <a:prstGeom prst="rect">
            <a:avLst/>
          </a:prstGeom>
          <a:gradFill flip="none" rotWithShape="1">
            <a:gsLst>
              <a:gs pos="0">
                <a:schemeClr val="lt1">
                  <a:tint val="80000"/>
                  <a:satMod val="300000"/>
                </a:schemeClr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  <a:tileRect/>
          </a:gradFill>
          <a:ln/>
        </p:spPr>
        <p:style>
          <a:lnRef idx="1">
            <a:schemeClr val="accent2"/>
          </a:lnRef>
          <a:fillRef idx="1003">
            <a:schemeClr val="lt1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45720" rIns="45720" anchor="ctr"/>
          <a:lstStyle/>
          <a:p>
            <a:pPr algn="ctr"/>
            <a:r>
              <a:rPr kumimoji="0" lang="zh-TW" altLang="zh-TW" b="1" dirty="0">
                <a:solidFill>
                  <a:srgbClr val="003399"/>
                </a:solidFill>
                <a:latin typeface="標楷體" pitchFamily="65" charset="-120"/>
                <a:ea typeface="標楷體" pitchFamily="65" charset="-120"/>
              </a:rPr>
              <a:t>開放民間業者經營股權</a:t>
            </a:r>
            <a:r>
              <a:rPr kumimoji="0" lang="zh-TW" altLang="zh-TW" b="1" dirty="0" smtClean="0">
                <a:solidFill>
                  <a:srgbClr val="003399"/>
                </a:solidFill>
                <a:latin typeface="標楷體" pitchFamily="65" charset="-120"/>
                <a:ea typeface="標楷體" pitchFamily="65" charset="-120"/>
              </a:rPr>
              <a:t>性質</a:t>
            </a:r>
            <a:endParaRPr kumimoji="0" lang="en-US" altLang="zh-TW" b="1" dirty="0" smtClean="0">
              <a:solidFill>
                <a:srgbClr val="003399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kumimoji="0" lang="zh-TW" altLang="zh-TW" b="1" dirty="0" smtClean="0">
                <a:solidFill>
                  <a:srgbClr val="003399"/>
                </a:solidFill>
                <a:latin typeface="標楷體" pitchFamily="65" charset="-120"/>
                <a:ea typeface="標楷體" pitchFamily="65" charset="-120"/>
              </a:rPr>
              <a:t>群眾</a:t>
            </a:r>
            <a:r>
              <a:rPr kumimoji="0" lang="zh-TW" altLang="zh-TW" b="1" dirty="0">
                <a:solidFill>
                  <a:srgbClr val="003399"/>
                </a:solidFill>
                <a:latin typeface="標楷體" pitchFamily="65" charset="-120"/>
                <a:ea typeface="標楷體" pitchFamily="65" charset="-120"/>
              </a:rPr>
              <a:t>募</a:t>
            </a:r>
            <a:r>
              <a:rPr kumimoji="0" lang="zh-TW" altLang="zh-TW" b="1" dirty="0" smtClean="0">
                <a:solidFill>
                  <a:srgbClr val="003399"/>
                </a:solidFill>
                <a:latin typeface="標楷體" pitchFamily="65" charset="-120"/>
                <a:ea typeface="標楷體" pitchFamily="65" charset="-120"/>
              </a:rPr>
              <a:t>資</a:t>
            </a:r>
            <a:r>
              <a:rPr kumimoji="0" lang="zh-TW" altLang="zh-TW" b="1" dirty="0" smtClean="0">
                <a:solidFill>
                  <a:srgbClr val="003399"/>
                </a:solidFill>
                <a:latin typeface="標楷體" pitchFamily="65" charset="-120"/>
                <a:ea typeface="標楷體" pitchFamily="65" charset="-120"/>
              </a:rPr>
              <a:t>規</a:t>
            </a:r>
            <a:r>
              <a:rPr kumimoji="0" lang="zh-TW" altLang="en-US" b="1" dirty="0" smtClean="0">
                <a:solidFill>
                  <a:srgbClr val="003399"/>
                </a:solidFill>
                <a:latin typeface="標楷體" pitchFamily="65" charset="-120"/>
                <a:ea typeface="標楷體" pitchFamily="65" charset="-120"/>
              </a:rPr>
              <a:t>劃</a:t>
            </a:r>
            <a:r>
              <a:rPr kumimoji="0" lang="zh-TW" altLang="zh-TW" b="1" dirty="0" smtClean="0">
                <a:solidFill>
                  <a:srgbClr val="003399"/>
                </a:solidFill>
                <a:latin typeface="標楷體" pitchFamily="65" charset="-120"/>
                <a:ea typeface="標楷體" pitchFamily="65" charset="-120"/>
              </a:rPr>
              <a:t>案</a:t>
            </a:r>
            <a:endParaRPr kumimoji="0" lang="zh-TW" altLang="zh-TW" b="1" dirty="0">
              <a:solidFill>
                <a:srgbClr val="003399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05348-F627-4413-8EFF-6CC9E0FD727F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5" name="文字方塊 4"/>
          <p:cNvSpPr txBox="1"/>
          <p:nvPr/>
        </p:nvSpPr>
        <p:spPr>
          <a:xfrm>
            <a:off x="1424608" y="5085184"/>
            <a:ext cx="7340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ea typeface="標楷體" pitchFamily="65" charset="-120"/>
              </a:rPr>
              <a:t/>
            </a:r>
            <a:br>
              <a:rPr lang="en-US" altLang="zh-TW" sz="1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ea typeface="標楷體" pitchFamily="65" charset="-120"/>
              </a:rPr>
            </a:br>
            <a:r>
              <a:rPr lang="zh-TW" alt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ea typeface="標楷體" pitchFamily="65" charset="-120"/>
              </a:rPr>
              <a:t>金融監督管理委員會</a:t>
            </a:r>
            <a:r>
              <a:rPr lang="en-US" altLang="zh-TW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ea typeface="標楷體" pitchFamily="65" charset="-120"/>
              </a:rPr>
              <a:t/>
            </a:r>
            <a:br>
              <a:rPr lang="en-US" altLang="zh-TW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ea typeface="標楷體" pitchFamily="65" charset="-120"/>
              </a:rPr>
            </a:br>
            <a:r>
              <a:rPr lang="zh-TW" alt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ea typeface="標楷體" pitchFamily="65" charset="-120"/>
              </a:rPr>
              <a:t> </a:t>
            </a:r>
            <a:r>
              <a:rPr lang="en-US" altLang="zh-TW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ea typeface="標楷體" pitchFamily="65" charset="-120"/>
              </a:rPr>
              <a:t>104</a:t>
            </a:r>
            <a:r>
              <a:rPr lang="zh-TW" alt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ea typeface="標楷體" pitchFamily="65" charset="-120"/>
              </a:rPr>
              <a:t>年 </a:t>
            </a:r>
            <a:r>
              <a:rPr lang="en-US" altLang="zh-TW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ea typeface="標楷體" pitchFamily="65" charset="-120"/>
              </a:rPr>
              <a:t>3</a:t>
            </a:r>
            <a:r>
              <a:rPr lang="zh-TW" alt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ea typeface="標楷體" pitchFamily="65" charset="-120"/>
              </a:rPr>
              <a:t>月</a:t>
            </a:r>
            <a:r>
              <a:rPr lang="en-US" altLang="zh-TW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ea typeface="標楷體" pitchFamily="65" charset="-120"/>
              </a:rPr>
              <a:t>4</a:t>
            </a:r>
            <a:r>
              <a:rPr lang="zh-TW" alt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ea typeface="標楷體" pitchFamily="65" charset="-120"/>
              </a:rPr>
              <a:t>日</a:t>
            </a:r>
            <a:endParaRPr lang="zh-TW" altLang="en-US" sz="2800" b="1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36576" y="274638"/>
            <a:ext cx="8540824" cy="1138138"/>
          </a:xfrm>
        </p:spPr>
        <p:txBody>
          <a:bodyPr>
            <a:normAutofit/>
          </a:bodyPr>
          <a:lstStyle/>
          <a:p>
            <a:pPr marL="723900" indent="-723900"/>
            <a:r>
              <a:rPr lang="en-US" altLang="zh-TW" sz="3200" b="1" dirty="0" smtClean="0">
                <a:solidFill>
                  <a:srgbClr val="572314"/>
                </a:solidFill>
                <a:latin typeface="Times New Roman" panose="02020603050405020304" pitchFamily="18" charset="0"/>
              </a:rPr>
              <a:t>1</a:t>
            </a:r>
            <a:r>
              <a:rPr lang="zh-TW" altLang="en-US" sz="3200" b="1" dirty="0" smtClean="0">
                <a:solidFill>
                  <a:srgbClr val="572314"/>
                </a:solidFill>
                <a:latin typeface="標楷體"/>
                <a:ea typeface="標楷體"/>
              </a:rPr>
              <a:t>、</a:t>
            </a:r>
            <a:r>
              <a:rPr lang="zh-TW" altLang="en-US" sz="3200" b="1" dirty="0" smtClean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對募資平台業者之原則性規範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05348-F627-4413-8EFF-6CC9E0FD727F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900" indent="-514350">
              <a:buFont typeface="Wingdings" pitchFamily="2" charset="2"/>
              <a:buChar char="Ø"/>
            </a:pPr>
            <a:r>
              <a:rPr lang="zh-TW" altLang="en-US" sz="28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契約關係：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需與櫃買中心簽約後始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得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經營該項業務。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2550" indent="0">
              <a:buNone/>
            </a:pP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96900" indent="-514350">
              <a:buFont typeface="Wingdings" pitchFamily="2" charset="2"/>
              <a:buChar char="Ø"/>
            </a:pPr>
            <a:r>
              <a:rPr lang="zh-TW" altLang="en-US" sz="28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內控內稽</a:t>
            </a:r>
            <a:r>
              <a:rPr lang="zh-TW" altLang="en-US" sz="2800" b="1" u="sng" dirty="0">
                <a:latin typeface="新細明體"/>
                <a:ea typeface="新細明體"/>
              </a:rPr>
              <a:t>：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應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訂定簡易內部控制制度，且須設置內部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稽核人員。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2550" indent="0">
              <a:buNone/>
            </a:pP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96900" indent="-514350">
              <a:buFont typeface="Wingdings" pitchFamily="2" charset="2"/>
              <a:buChar char="Ø"/>
            </a:pPr>
            <a:r>
              <a:rPr lang="zh-TW" altLang="en-US" sz="28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從業人員</a:t>
            </a:r>
            <a:r>
              <a:rPr lang="zh-TW" altLang="en-US" sz="2800" b="1" u="sng" dirty="0" smtClean="0">
                <a:latin typeface="新細明體"/>
                <a:ea typeface="新細明體"/>
              </a:rPr>
              <a:t>：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從業人員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需具備業務員資格及辦理人員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登記。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4853627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36576" y="274638"/>
            <a:ext cx="8540824" cy="1138138"/>
          </a:xfrm>
        </p:spPr>
        <p:txBody>
          <a:bodyPr>
            <a:normAutofit/>
          </a:bodyPr>
          <a:lstStyle/>
          <a:p>
            <a:pPr marL="723900" indent="-723900"/>
            <a:r>
              <a:rPr lang="en-US" altLang="zh-TW" sz="3200" b="1" dirty="0">
                <a:solidFill>
                  <a:srgbClr val="572314"/>
                </a:solidFill>
                <a:latin typeface="Times New Roman" panose="02020603050405020304" pitchFamily="18" charset="0"/>
              </a:rPr>
              <a:t>2</a:t>
            </a:r>
            <a:r>
              <a:rPr lang="zh-TW" altLang="en-US" sz="3200" b="1" dirty="0" smtClean="0">
                <a:solidFill>
                  <a:srgbClr val="572314"/>
                </a:solidFill>
                <a:latin typeface="標楷體"/>
                <a:ea typeface="標楷體"/>
              </a:rPr>
              <a:t>、</a:t>
            </a:r>
            <a:r>
              <a:rPr lang="zh-TW" altLang="en-US" sz="3200" b="1" dirty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對募資平台業者之</a:t>
            </a:r>
            <a:r>
              <a:rPr lang="zh-TW" altLang="en-US" sz="3200" b="1" dirty="0" smtClean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財務面規範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05348-F627-4413-8EFF-6CC9E0FD727F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900" indent="-514350">
              <a:buFont typeface="Wingdings" pitchFamily="2" charset="2"/>
              <a:buChar char="Ø"/>
            </a:pPr>
            <a:r>
              <a:rPr lang="zh-TW" altLang="en-US" sz="28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財報申報：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應定期申報年度財務報告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會計師查核簽證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及會計月計表</a:t>
            </a:r>
            <a:r>
              <a:rPr lang="zh-TW" altLang="en-US" sz="2800" dirty="0" smtClean="0">
                <a:latin typeface="標楷體"/>
                <a:ea typeface="標楷體"/>
              </a:rPr>
              <a:t>。</a:t>
            </a:r>
            <a:endParaRPr lang="en-US" altLang="zh-TW" sz="2800" dirty="0" smtClean="0">
              <a:latin typeface="標楷體"/>
              <a:ea typeface="標楷體"/>
            </a:endParaRPr>
          </a:p>
          <a:p>
            <a:pPr marL="82550" indent="0">
              <a:buNone/>
            </a:pP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96900" indent="-514350">
              <a:buFont typeface="Wingdings" pitchFamily="2" charset="2"/>
              <a:buChar char="Ø"/>
            </a:pPr>
            <a:r>
              <a:rPr lang="zh-TW" altLang="en-US" sz="28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財務條件：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對募資平台業者之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負債比率</a:t>
            </a:r>
            <a:r>
              <a:rPr lang="zh-TW" altLang="en-US" sz="2800" dirty="0" smtClean="0">
                <a:latin typeface="標楷體"/>
                <a:ea typeface="標楷體"/>
              </a:rPr>
              <a:t>、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資金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運用</a:t>
            </a:r>
            <a:r>
              <a:rPr lang="zh-TW" altLang="en-US" sz="2800" dirty="0" smtClean="0">
                <a:latin typeface="標楷體"/>
                <a:ea typeface="標楷體"/>
              </a:rPr>
              <a:t>及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轉投資等有一定程度之要求或限制</a:t>
            </a:r>
            <a:r>
              <a:rPr lang="zh-TW" altLang="en-US" sz="2800" dirty="0" smtClean="0">
                <a:latin typeface="標楷體"/>
                <a:ea typeface="標楷體"/>
              </a:rPr>
              <a:t>。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06218800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36576" y="274638"/>
            <a:ext cx="8540824" cy="1138138"/>
          </a:xfrm>
        </p:spPr>
        <p:txBody>
          <a:bodyPr>
            <a:normAutofit/>
          </a:bodyPr>
          <a:lstStyle/>
          <a:p>
            <a:pPr marL="723900" indent="-723900"/>
            <a:r>
              <a:rPr lang="en-US" altLang="zh-TW" sz="3200" b="1" dirty="0" smtClean="0">
                <a:solidFill>
                  <a:srgbClr val="572314"/>
                </a:solidFill>
                <a:latin typeface="Times New Roman" panose="02020603050405020304" pitchFamily="18" charset="0"/>
              </a:rPr>
              <a:t>3</a:t>
            </a:r>
            <a:r>
              <a:rPr lang="zh-TW" altLang="en-US" sz="3200" b="1" dirty="0" smtClean="0">
                <a:solidFill>
                  <a:srgbClr val="572314"/>
                </a:solidFill>
                <a:latin typeface="標楷體"/>
                <a:ea typeface="標楷體"/>
              </a:rPr>
              <a:t>、</a:t>
            </a:r>
            <a:r>
              <a:rPr lang="zh-TW" altLang="en-US" sz="3200" b="1" dirty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對募資平台業者之</a:t>
            </a:r>
            <a:r>
              <a:rPr lang="zh-TW" altLang="en-US" sz="3200" b="1" dirty="0" smtClean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業務面</a:t>
            </a:r>
            <a:r>
              <a:rPr lang="zh-TW" altLang="en-US" sz="3200" b="1" dirty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規範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05348-F627-4413-8EFF-6CC9E0FD727F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900" indent="-514350">
              <a:buFont typeface="Wingdings" pitchFamily="2" charset="2"/>
              <a:buChar char="Ø"/>
            </a:pPr>
            <a:r>
              <a:rPr lang="zh-TW" altLang="en-US" sz="28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業務單純化：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應採單一募資平台方式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專營該項業務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96900" indent="-514350">
              <a:buFont typeface="Wingdings" pitchFamily="2" charset="2"/>
              <a:buChar char="Ø"/>
            </a:pPr>
            <a:r>
              <a:rPr lang="zh-TW" altLang="en-US" sz="28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募資標的：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限於未公開發行之普通股股票。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96900" indent="-514350">
              <a:buFont typeface="Wingdings" pitchFamily="2" charset="2"/>
              <a:buChar char="Ø"/>
            </a:pPr>
            <a:r>
              <a:rPr lang="zh-TW" altLang="en-US" sz="28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重大禁止行為：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禁止從事有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損公信力之不當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行為及提供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次級市場交易功能。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96900" indent="-514350">
              <a:buFont typeface="Wingdings" pitchFamily="2" charset="2"/>
              <a:buChar char="Ø"/>
            </a:pPr>
            <a:r>
              <a:rPr lang="zh-TW" altLang="en-US" sz="28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保密與個資</a:t>
            </a:r>
            <a:r>
              <a:rPr lang="zh-TW" altLang="en-US" sz="28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對募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資公司財務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業務之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秘密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事項應予保密，且遵守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個人資料保護法之規定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96900" indent="-514350">
              <a:buFont typeface="Wingdings" pitchFamily="2" charset="2"/>
              <a:buChar char="Ø"/>
            </a:pPr>
            <a:r>
              <a:rPr lang="zh-TW" altLang="en-US" sz="28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收費與揭露：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得向募資公司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收取手續費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及其他相關服務費用，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且揭露於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募資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平台，惟不得向投資人收取費用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596900" indent="-514350">
              <a:buFont typeface="+mj-lt"/>
              <a:buAutoNum type="arabicParenR"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57756814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36576" y="274638"/>
            <a:ext cx="8540824" cy="1138138"/>
          </a:xfrm>
        </p:spPr>
        <p:txBody>
          <a:bodyPr>
            <a:normAutofit/>
          </a:bodyPr>
          <a:lstStyle/>
          <a:p>
            <a:pPr marL="723900" indent="-723900"/>
            <a:r>
              <a:rPr lang="en-US" altLang="zh-TW" sz="3200" b="1" dirty="0">
                <a:solidFill>
                  <a:srgbClr val="572314"/>
                </a:solidFill>
                <a:latin typeface="Times New Roman" panose="02020603050405020304" pitchFamily="18" charset="0"/>
              </a:rPr>
              <a:t>4</a:t>
            </a:r>
            <a:r>
              <a:rPr lang="zh-TW" altLang="en-US" sz="3200" b="1" dirty="0" smtClean="0">
                <a:solidFill>
                  <a:srgbClr val="572314"/>
                </a:solidFill>
                <a:latin typeface="標楷體"/>
                <a:ea typeface="標楷體"/>
              </a:rPr>
              <a:t>、</a:t>
            </a:r>
            <a:r>
              <a:rPr lang="zh-TW" altLang="en-US" sz="3200" b="1" dirty="0" smtClean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股權募資程序及對募資公司之管理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05348-F627-4413-8EFF-6CC9E0FD727F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1555242" y="1447800"/>
            <a:ext cx="7790246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zh-TW" altLang="en-US" sz="2800" b="1" u="sng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募資公司條件：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實收資本額</a:t>
            </a:r>
            <a:r>
              <a:rPr lang="en-US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3,000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萬元以下</a:t>
            </a:r>
            <a:r>
              <a:rPr lang="zh-TW" altLang="en-US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且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未公開發行</a:t>
            </a:r>
            <a:r>
              <a:rPr lang="zh-TW" altLang="en-US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之股份有限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公司。</a:t>
            </a:r>
            <a:endParaRPr lang="en-US" altLang="zh-TW" sz="2800" dirty="0" smtClean="0">
              <a:solidFill>
                <a:schemeClr val="dk1"/>
              </a:solidFill>
              <a:latin typeface="Times New Roman" pitchFamily="18" charset="0"/>
              <a:ea typeface="標楷體" pitchFamily="65" charset="-120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sz="2800" b="1" u="sng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同意籌資條件：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已建置且落實執行簡易內</a:t>
            </a:r>
            <a:r>
              <a:rPr lang="zh-TW" altLang="en-US" sz="2800" dirty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部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控</a:t>
            </a:r>
            <a:r>
              <a:rPr lang="zh-TW" altLang="en-US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制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制度，會計處理符合商</a:t>
            </a:r>
            <a:r>
              <a:rPr lang="zh-TW" altLang="en-US" sz="2800" dirty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業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會</a:t>
            </a:r>
            <a:r>
              <a:rPr lang="zh-TW" altLang="en-US" sz="2800" dirty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計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法規定，</a:t>
            </a:r>
            <a:r>
              <a:rPr lang="zh-TW" altLang="en-US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且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無誠信疑慮。</a:t>
            </a:r>
            <a:endParaRPr lang="zh-TW" altLang="en-US" sz="2800" dirty="0" smtClean="0">
              <a:latin typeface="Times New Roman" pitchFamily="18" charset="0"/>
              <a:ea typeface="標楷體" pitchFamily="65" charset="-120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sz="2800" b="1" u="sng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籌資金流控管：</a:t>
            </a:r>
            <a:r>
              <a:rPr lang="zh-TW" altLang="en-US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須於銀行開立代收存儲價款專戶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。</a:t>
            </a:r>
            <a:endParaRPr lang="en-US" altLang="zh-TW" sz="2800" dirty="0" smtClean="0">
              <a:solidFill>
                <a:schemeClr val="dk1"/>
              </a:solidFill>
              <a:latin typeface="Times New Roman" pitchFamily="18" charset="0"/>
              <a:ea typeface="標楷體" pitchFamily="65" charset="-120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sz="2800" b="1" u="sng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籌資券流控管：</a:t>
            </a:r>
            <a:r>
              <a:rPr lang="zh-TW" altLang="en-US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得自行或委託專業股務代理機構處理股務</a:t>
            </a:r>
            <a:r>
              <a:rPr lang="zh-TW" altLang="en-US" sz="2800" dirty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作業，自辦股務作業者，需訂定相關</a:t>
            </a:r>
            <a:r>
              <a:rPr lang="zh-TW" altLang="en-US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內部控制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。</a:t>
            </a:r>
            <a:endParaRPr lang="zh-TW" altLang="en-US" sz="2800" dirty="0" smtClean="0">
              <a:latin typeface="Times New Roman" pitchFamily="18" charset="0"/>
              <a:ea typeface="標楷體" pitchFamily="65" charset="-120"/>
            </a:endParaRPr>
          </a:p>
          <a:p>
            <a:pPr>
              <a:buFont typeface="Wingdings" pitchFamily="2" charset="2"/>
              <a:buChar char="Ø"/>
            </a:pPr>
            <a:endParaRPr lang="zh-TW" altLang="en-US" sz="2800" dirty="0">
              <a:latin typeface="Times New Roman" pitchFamily="18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12811460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36576" y="274638"/>
            <a:ext cx="8540824" cy="1138138"/>
          </a:xfrm>
        </p:spPr>
        <p:txBody>
          <a:bodyPr>
            <a:normAutofit/>
          </a:bodyPr>
          <a:lstStyle/>
          <a:p>
            <a:pPr marL="723900" indent="-723900"/>
            <a:r>
              <a:rPr lang="en-US" altLang="zh-TW" sz="3200" b="1" dirty="0">
                <a:solidFill>
                  <a:srgbClr val="572314"/>
                </a:solidFill>
                <a:latin typeface="Times New Roman" panose="02020603050405020304" pitchFamily="18" charset="0"/>
              </a:rPr>
              <a:t>4</a:t>
            </a:r>
            <a:r>
              <a:rPr lang="zh-TW" altLang="en-US" sz="3200" b="1" dirty="0" smtClean="0">
                <a:solidFill>
                  <a:srgbClr val="572314"/>
                </a:solidFill>
                <a:latin typeface="標楷體"/>
                <a:ea typeface="標楷體"/>
              </a:rPr>
              <a:t>、</a:t>
            </a:r>
            <a:r>
              <a:rPr lang="zh-TW" altLang="en-US" sz="3200" b="1" dirty="0" smtClean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股權募資程序及對募資公司之管理</a:t>
            </a:r>
            <a:r>
              <a:rPr lang="en-US" altLang="zh-TW" sz="3200" b="1" dirty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b="1" dirty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續</a:t>
            </a:r>
            <a:r>
              <a:rPr lang="en-US" altLang="zh-TW" sz="3200" b="1" dirty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05348-F627-4413-8EFF-6CC9E0FD727F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1555242" y="1447800"/>
            <a:ext cx="7862254" cy="4800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zh-TW" altLang="en-US" sz="2800" b="1" u="sng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盡職調查與風險預告</a:t>
            </a:r>
            <a:r>
              <a:rPr lang="zh-TW" altLang="en-US" sz="2800" b="1" u="sng" dirty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：</a:t>
            </a:r>
            <a:r>
              <a:rPr lang="zh-TW" altLang="en-US" sz="2800" dirty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募資平台業者</a:t>
            </a:r>
            <a:r>
              <a:rPr lang="zh-TW" altLang="en-US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應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履行盡職調查程序</a:t>
            </a:r>
            <a:r>
              <a:rPr lang="zh-TW" altLang="en-US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，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投資人應確認「風險預告書」。</a:t>
            </a:r>
            <a:endParaRPr lang="en-US" altLang="zh-TW" sz="2800" dirty="0" smtClean="0">
              <a:solidFill>
                <a:schemeClr val="dk1"/>
              </a:solidFill>
              <a:latin typeface="Times New Roman" pitchFamily="18" charset="0"/>
              <a:ea typeface="標楷體" pitchFamily="65" charset="-120"/>
            </a:endParaRPr>
          </a:p>
          <a:p>
            <a:pPr>
              <a:buFont typeface="Wingdings" pitchFamily="2" charset="2"/>
              <a:buChar char="Ø"/>
            </a:pPr>
            <a:endParaRPr lang="zh-TW" altLang="en-US" sz="2800" dirty="0" smtClean="0">
              <a:latin typeface="Times New Roman" pitchFamily="18" charset="0"/>
              <a:ea typeface="標楷體" pitchFamily="65" charset="-120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sz="2800" b="1" u="sng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籌資資訊揭露：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</a:rPr>
              <a:t>募資</a:t>
            </a:r>
            <a:r>
              <a:rPr lang="zh-TW" altLang="zh-TW" sz="2800" dirty="0" smtClean="0">
                <a:latin typeface="Times New Roman" pitchFamily="18" charset="0"/>
                <a:ea typeface="標楷體" pitchFamily="65" charset="-120"/>
              </a:rPr>
              <a:t>公司於募資前必須透過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募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</a:t>
            </a:r>
            <a:r>
              <a:rPr lang="zh-TW" altLang="zh-TW" sz="2800" dirty="0" smtClean="0">
                <a:latin typeface="Times New Roman" pitchFamily="18" charset="0"/>
                <a:ea typeface="標楷體" pitchFamily="65" charset="-120"/>
              </a:rPr>
              <a:t>平台揭露</a:t>
            </a:r>
            <a:r>
              <a:rPr lang="zh-TW" altLang="en-US" sz="2800" dirty="0" smtClean="0">
                <a:latin typeface="Times New Roman" pitchFamily="18" charset="0"/>
                <a:ea typeface="標楷體" pitchFamily="65" charset="-120"/>
              </a:rPr>
              <a:t>本次增資</a:t>
            </a:r>
            <a:r>
              <a:rPr lang="zh-TW" altLang="zh-TW" sz="2800" dirty="0" smtClean="0">
                <a:latin typeface="Times New Roman" pitchFamily="18" charset="0"/>
                <a:ea typeface="標楷體" pitchFamily="65" charset="-120"/>
              </a:rPr>
              <a:t>相關資訊。</a:t>
            </a:r>
            <a:endParaRPr lang="en-US" altLang="zh-TW" sz="2800" dirty="0" smtClean="0">
              <a:latin typeface="Times New Roman" pitchFamily="18" charset="0"/>
              <a:ea typeface="標楷體" pitchFamily="65" charset="-12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公司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基本資料</a:t>
            </a:r>
            <a:endParaRPr lang="en-US" altLang="zh-TW" sz="2400" dirty="0">
              <a:latin typeface="Times New Roman" pitchFamily="18" charset="0"/>
              <a:ea typeface="標楷體" pitchFamily="65" charset="-12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過去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三年募資及資金運用相關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紀錄</a:t>
            </a:r>
            <a:endParaRPr lang="en-US" altLang="zh-TW" sz="2400" dirty="0">
              <a:latin typeface="Times New Roman" pitchFamily="18" charset="0"/>
              <a:ea typeface="標楷體" pitchFamily="65" charset="-12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募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資計畫書</a:t>
            </a:r>
            <a:endParaRPr lang="zh-TW" altLang="en-US" sz="2400" dirty="0" smtClean="0">
              <a:latin typeface="Times New Roman" pitchFamily="18" charset="0"/>
              <a:ea typeface="標楷體" pitchFamily="65" charset="-120"/>
            </a:endParaRPr>
          </a:p>
          <a:p>
            <a:pPr>
              <a:buFont typeface="Wingdings" pitchFamily="2" charset="2"/>
              <a:buChar char="Ø"/>
            </a:pPr>
            <a:endParaRPr lang="zh-TW" altLang="en-US" sz="2800" dirty="0">
              <a:latin typeface="Times New Roman" pitchFamily="18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03810293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36576" y="274638"/>
            <a:ext cx="8540824" cy="1138138"/>
          </a:xfrm>
        </p:spPr>
        <p:txBody>
          <a:bodyPr>
            <a:normAutofit/>
          </a:bodyPr>
          <a:lstStyle/>
          <a:p>
            <a:pPr marL="723900" indent="-723900"/>
            <a:r>
              <a:rPr lang="en-US" altLang="zh-TW" sz="3200" b="1" dirty="0">
                <a:solidFill>
                  <a:srgbClr val="572314"/>
                </a:solidFill>
                <a:latin typeface="Times New Roman" panose="02020603050405020304" pitchFamily="18" charset="0"/>
              </a:rPr>
              <a:t>4</a:t>
            </a:r>
            <a:r>
              <a:rPr lang="zh-TW" altLang="en-US" sz="3200" b="1" dirty="0" smtClean="0">
                <a:solidFill>
                  <a:srgbClr val="572314"/>
                </a:solidFill>
                <a:latin typeface="標楷體"/>
                <a:ea typeface="標楷體"/>
              </a:rPr>
              <a:t>、</a:t>
            </a:r>
            <a:r>
              <a:rPr lang="zh-TW" altLang="en-US" sz="3200" b="1" dirty="0" smtClean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股權募資程序及對募資公司之管理</a:t>
            </a:r>
            <a:r>
              <a:rPr lang="en-US" altLang="zh-TW" sz="3200" b="1" dirty="0" smtClean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b="1" dirty="0" smtClean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續</a:t>
            </a:r>
            <a:r>
              <a:rPr lang="en-US" altLang="zh-TW" sz="3200" b="1" dirty="0" smtClean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05348-F627-4413-8EFF-6CC9E0FD727F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1555242" y="1447800"/>
            <a:ext cx="7646230" cy="4800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zh-TW" altLang="en-US" sz="2800" b="1" u="sng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籌資後資訊揭露：</a:t>
            </a:r>
            <a:r>
              <a:rPr lang="zh-TW" altLang="en-US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募資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公司</a:t>
            </a:r>
            <a:r>
              <a:rPr lang="zh-TW" altLang="en-US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於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募資完成後一定期間，</a:t>
            </a:r>
            <a:r>
              <a:rPr lang="zh-TW" altLang="en-US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須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持續</a:t>
            </a:r>
            <a:r>
              <a:rPr lang="zh-TW" altLang="en-US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於</a:t>
            </a:r>
            <a:r>
              <a:rPr lang="zh-TW" altLang="en-US" sz="2800" dirty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募資</a:t>
            </a:r>
            <a:r>
              <a:rPr lang="zh-TW" altLang="en-US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平台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揭露財務業務資訊。</a:t>
            </a:r>
            <a:endParaRPr lang="en-US" altLang="zh-TW" sz="2800" dirty="0" smtClean="0">
              <a:solidFill>
                <a:schemeClr val="dk1"/>
              </a:solidFill>
              <a:latin typeface="Times New Roman" pitchFamily="18" charset="0"/>
              <a:ea typeface="標楷體" pitchFamily="65" charset="-12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zh-TW" dirty="0">
                <a:latin typeface="Times New Roman" pitchFamily="18" charset="0"/>
                <a:ea typeface="標楷體" pitchFamily="65" charset="-120"/>
              </a:rPr>
              <a:t>定期性資訊（資訊申報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</a:rPr>
              <a:t>）</a:t>
            </a:r>
            <a:endParaRPr lang="en-US" altLang="zh-TW" dirty="0" smtClean="0">
              <a:latin typeface="Times New Roman" pitchFamily="18" charset="0"/>
              <a:ea typeface="標楷體" pitchFamily="65" charset="-12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不</a:t>
            </a:r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定期性資訊（重大訊息發布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）</a:t>
            </a:r>
            <a:endParaRPr lang="en-US" altLang="zh-TW" dirty="0" smtClean="0">
              <a:latin typeface="Times New Roman" pitchFamily="18" charset="0"/>
              <a:ea typeface="標楷體" pitchFamily="65" charset="-120"/>
            </a:endParaRPr>
          </a:p>
          <a:p>
            <a:pPr marL="402336" lvl="1" indent="0">
              <a:buNone/>
            </a:pPr>
            <a:endParaRPr lang="zh-TW" altLang="en-US" sz="2800" dirty="0" smtClean="0">
              <a:latin typeface="Times New Roman" pitchFamily="18" charset="0"/>
              <a:ea typeface="標楷體" pitchFamily="65" charset="-120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sz="2800" b="1" u="sng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公司違約處置：</a:t>
            </a:r>
            <a:r>
              <a:rPr lang="zh-TW" altLang="en-US" sz="2800" dirty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募資平台業者</a:t>
            </a:r>
            <a:r>
              <a:rPr lang="zh-TW" altLang="en-US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得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依契約關係對違反募資及資訊揭露規定之公司</a:t>
            </a:r>
            <a:r>
              <a:rPr lang="zh-TW" altLang="en-US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予以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處</a:t>
            </a:r>
            <a:r>
              <a:rPr lang="zh-TW" altLang="en-US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置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。</a:t>
            </a:r>
            <a:endParaRPr lang="zh-TW" altLang="en-US" sz="2800" dirty="0">
              <a:latin typeface="Times New Roman" pitchFamily="18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33270937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36576" y="274638"/>
            <a:ext cx="8540824" cy="1138138"/>
          </a:xfrm>
        </p:spPr>
        <p:txBody>
          <a:bodyPr>
            <a:normAutofit/>
          </a:bodyPr>
          <a:lstStyle/>
          <a:p>
            <a:pPr marL="723900" indent="-723900"/>
            <a:r>
              <a:rPr lang="en-US" altLang="zh-TW" sz="3200" b="1" dirty="0">
                <a:solidFill>
                  <a:srgbClr val="572314"/>
                </a:solidFill>
                <a:latin typeface="Times New Roman" panose="02020603050405020304" pitchFamily="18" charset="0"/>
              </a:rPr>
              <a:t>5</a:t>
            </a:r>
            <a:r>
              <a:rPr lang="zh-TW" altLang="en-US" sz="3200" b="1" dirty="0" smtClean="0">
                <a:solidFill>
                  <a:srgbClr val="572314"/>
                </a:solidFill>
                <a:latin typeface="標楷體"/>
                <a:ea typeface="標楷體"/>
              </a:rPr>
              <a:t>、</a:t>
            </a:r>
            <a:r>
              <a:rPr lang="zh-TW" altLang="en-US" sz="3200" b="1" dirty="0">
                <a:solidFill>
                  <a:srgbClr val="572314"/>
                </a:solidFill>
                <a:latin typeface="標楷體"/>
                <a:ea typeface="標楷體"/>
              </a:rPr>
              <a:t>對募資平台業者之</a:t>
            </a:r>
            <a:r>
              <a:rPr lang="zh-TW" altLang="en-US" sz="3200" b="1" dirty="0" smtClean="0">
                <a:solidFill>
                  <a:srgbClr val="572314"/>
                </a:solidFill>
                <a:latin typeface="標楷體"/>
                <a:ea typeface="標楷體"/>
              </a:rPr>
              <a:t>管理及違約處置</a:t>
            </a:r>
            <a:endParaRPr lang="zh-TW" altLang="en-US" sz="32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05348-F627-4413-8EFF-6CC9E0FD727F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1555242" y="1447800"/>
            <a:ext cx="7718238" cy="4800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zh-TW" altLang="en-US" sz="2800" b="1" u="sng" dirty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募資平台業者申報</a:t>
            </a:r>
            <a:r>
              <a:rPr lang="zh-TW" altLang="en-US" sz="2800" b="1" u="sng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義務：</a:t>
            </a:r>
            <a:r>
              <a:rPr lang="zh-TW" altLang="en-US" sz="2800" dirty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募資平台業者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須定期</a:t>
            </a:r>
            <a:r>
              <a:rPr lang="en-US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/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不定期向櫃買中心申報管理性報表。</a:t>
            </a:r>
            <a:endParaRPr lang="en-US" altLang="zh-TW" sz="2800" dirty="0" smtClean="0">
              <a:solidFill>
                <a:schemeClr val="dk1"/>
              </a:solidFill>
              <a:latin typeface="Times New Roman" pitchFamily="18" charset="0"/>
              <a:ea typeface="標楷體" pitchFamily="65" charset="-120"/>
            </a:endParaRPr>
          </a:p>
          <a:p>
            <a:pPr marL="82296" indent="0">
              <a:buNone/>
            </a:pPr>
            <a:endParaRPr lang="zh-TW" altLang="en-US" sz="2800" dirty="0" smtClean="0">
              <a:latin typeface="Times New Roman" pitchFamily="18" charset="0"/>
              <a:ea typeface="標楷體" pitchFamily="65" charset="-120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sz="2800" b="1" u="sng" dirty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募資平台業者違約</a:t>
            </a:r>
            <a:r>
              <a:rPr lang="zh-TW" altLang="en-US" sz="2800" b="1" u="sng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處置：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櫃買中心視</a:t>
            </a:r>
            <a:r>
              <a:rPr lang="zh-TW" altLang="en-US" sz="2800" dirty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募資平台業者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違反相關法規</a:t>
            </a:r>
            <a:r>
              <a:rPr lang="zh-TW" altLang="en-US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之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情節輕重</a:t>
            </a:r>
            <a:r>
              <a:rPr lang="zh-TW" altLang="en-US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，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分別處以違約金、停止募資業務、 終止契約</a:t>
            </a:r>
            <a:r>
              <a:rPr lang="zh-TW" altLang="en-US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且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函報</a:t>
            </a:r>
            <a:r>
              <a:rPr lang="zh-TW" altLang="en-US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本會</a:t>
            </a:r>
            <a:r>
              <a:rPr lang="zh-TW" altLang="zh-TW" sz="2800" dirty="0" smtClean="0">
                <a:solidFill>
                  <a:schemeClr val="dk1"/>
                </a:solidFill>
                <a:latin typeface="Times New Roman" pitchFamily="18" charset="0"/>
                <a:ea typeface="標楷體" pitchFamily="65" charset="-120"/>
              </a:rPr>
              <a:t>建請撤照。</a:t>
            </a:r>
            <a:endParaRPr lang="zh-TW" altLang="en-US" sz="2800" dirty="0">
              <a:latin typeface="Times New Roman" pitchFamily="18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140333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4568" y="620688"/>
            <a:ext cx="7920880" cy="850106"/>
          </a:xfrm>
        </p:spPr>
        <p:txBody>
          <a:bodyPr>
            <a:noAutofit/>
          </a:bodyPr>
          <a:lstStyle/>
          <a:p>
            <a:pPr algn="l"/>
            <a:r>
              <a:rPr lang="zh-TW" altLang="en-US" sz="3200" dirty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zh-TW" altLang="en-US" sz="3200" dirty="0" smtClean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、募資公司及投資人限額</a:t>
            </a:r>
            <a:endParaRPr lang="zh-TW" altLang="en-US" sz="3200" dirty="0">
              <a:solidFill>
                <a:srgbClr val="572314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3" name="內容版面配置區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3938066"/>
              </p:ext>
            </p:extLst>
          </p:nvPr>
        </p:nvGraphicFramePr>
        <p:xfrm>
          <a:off x="1280593" y="2204864"/>
          <a:ext cx="8352928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130"/>
                <a:gridCol w="4337654"/>
                <a:gridCol w="2702144"/>
              </a:tblGrid>
              <a:tr h="511696">
                <a:tc>
                  <a:txBody>
                    <a:bodyPr/>
                    <a:lstStyle/>
                    <a:p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限額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控管方式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962653">
                <a:tc>
                  <a:txBody>
                    <a:bodyPr/>
                    <a:lstStyle/>
                    <a:p>
                      <a:r>
                        <a:rPr lang="zh-TW" altLang="en-US" sz="2000" b="1" dirty="0" smtClean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募資公司</a:t>
                      </a:r>
                      <a:endParaRPr lang="zh-TW" altLang="en-US" sz="2000" b="1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每次籌資僅限於單一平台辦理</a:t>
                      </a:r>
                      <a:endParaRPr lang="en-US" altLang="zh-TW" sz="2000" b="1" dirty="0" smtClean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b="1" dirty="0" smtClean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於一個會計年度內於所有平台籌資總金額不得超過新臺幣</a:t>
                      </a:r>
                      <a:r>
                        <a:rPr lang="en-US" altLang="zh-TW" sz="2000" b="1" dirty="0" smtClean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1,000</a:t>
                      </a:r>
                      <a:r>
                        <a:rPr lang="zh-TW" altLang="en-US" sz="2000" b="1" dirty="0" smtClean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萬元</a:t>
                      </a:r>
                      <a:endParaRPr lang="en-US" altLang="zh-TW" sz="2000" b="1" dirty="0" smtClean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endParaRPr lang="zh-TW" altLang="en-US" sz="2000" b="1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b="1" dirty="0" smtClean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由各平台向櫃買中心申報</a:t>
                      </a:r>
                      <a:endParaRPr lang="zh-TW" altLang="en-US" sz="2000" b="1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962653">
                <a:tc>
                  <a:txBody>
                    <a:bodyPr/>
                    <a:lstStyle/>
                    <a:p>
                      <a:r>
                        <a:rPr lang="zh-TW" altLang="en-US" sz="2000" b="1" dirty="0" smtClean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投資人</a:t>
                      </a:r>
                      <a:endParaRPr lang="zh-TW" altLang="en-US" sz="2000" b="1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b="1" dirty="0" smtClean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單一募資案之投資額度：新臺幣</a:t>
                      </a:r>
                      <a:r>
                        <a:rPr lang="en-US" altLang="zh-TW" sz="2000" b="1" dirty="0" smtClean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zh-TW" altLang="en-US" sz="2000" b="1" dirty="0" smtClean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萬元</a:t>
                      </a:r>
                      <a:endParaRPr lang="en-US" altLang="zh-TW" sz="2000" b="1" dirty="0" smtClean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b="1" dirty="0" smtClean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於每一個平台一個會計年度內之投資總額度：新臺幣</a:t>
                      </a:r>
                      <a:r>
                        <a:rPr lang="en-US" altLang="zh-TW" sz="2000" b="1" dirty="0" smtClean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zh-TW" altLang="en-US" sz="2000" b="1" dirty="0" smtClean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萬元</a:t>
                      </a:r>
                      <a:endParaRPr lang="zh-TW" altLang="en-US" sz="2000" b="1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000" b="1" dirty="0" smtClean="0">
                          <a:solidFill>
                            <a:srgbClr val="0000CC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各平台各自控管</a:t>
                      </a:r>
                      <a:endParaRPr lang="zh-TW" altLang="en-US" sz="2000" b="1" dirty="0">
                        <a:solidFill>
                          <a:srgbClr val="0000CC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05348-F627-4413-8EFF-6CC9E0FD727F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24132843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36576" y="548680"/>
            <a:ext cx="8540824" cy="850106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zh-TW" altLang="en-US" sz="3200" dirty="0" smtClean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3200" dirty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預計作業時程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36576" y="1772816"/>
            <a:ext cx="8064896" cy="4752528"/>
          </a:xfrm>
        </p:spPr>
        <p:txBody>
          <a:bodyPr/>
          <a:lstStyle/>
          <a:p>
            <a:pPr marL="365125" lvl="1" indent="-282575">
              <a:spcBef>
                <a:spcPts val="600"/>
              </a:spcBef>
              <a:buClr>
                <a:srgbClr val="FFC000"/>
              </a:buClr>
              <a:buSzPct val="80000"/>
              <a:buFont typeface="Wingdings" panose="05000000000000000000" pitchFamily="2" charset="2"/>
              <a:buChar char="n"/>
            </a:pP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後續相關作業</a:t>
            </a:r>
            <a:r>
              <a:rPr lang="zh-TW" altLang="en-US" sz="3200" b="1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預計於</a:t>
            </a:r>
            <a:r>
              <a:rPr lang="en-US" altLang="zh-TW" sz="3200" b="1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sz="3200" b="1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200" b="1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3200" b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lang="zh-TW" altLang="en-US" sz="3200" b="1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底</a:t>
            </a:r>
            <a:r>
              <a:rPr lang="zh-TW" altLang="en-US" sz="3200" b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完成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200" b="1" dirty="0">
              <a:latin typeface="標楷體" pitchFamily="65" charset="-120"/>
              <a:ea typeface="標楷體" pitchFamily="65" charset="-120"/>
            </a:endParaRPr>
          </a:p>
          <a:p>
            <a:pPr marL="803275" lvl="1" indent="-441325">
              <a:spcBef>
                <a:spcPts val="600"/>
              </a:spcBef>
              <a:buClr>
                <a:srgbClr val="FFC000"/>
              </a:buClr>
              <a:buSzPct val="80000"/>
              <a:buFont typeface="Wingdings" panose="05000000000000000000" pitchFamily="2" charset="2"/>
              <a:buChar char="Ø"/>
            </a:pPr>
            <a:endParaRPr lang="en-US" altLang="zh-TW" sz="3200" b="1" dirty="0">
              <a:latin typeface="標楷體"/>
              <a:ea typeface="標楷體"/>
            </a:endParaRPr>
          </a:p>
          <a:p>
            <a:pPr marL="803275" lvl="1" indent="-441325">
              <a:spcBef>
                <a:spcPts val="600"/>
              </a:spcBef>
              <a:buClr>
                <a:srgbClr val="FFC000"/>
              </a:buClr>
              <a:buSzPct val="80000"/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標楷體"/>
                <a:ea typeface="標楷體"/>
              </a:rPr>
              <a:t>法規草案已草擬完成</a:t>
            </a:r>
            <a:r>
              <a:rPr lang="zh-TW" altLang="en-US" sz="3200" dirty="0" smtClean="0">
                <a:latin typeface="標楷體"/>
                <a:ea typeface="標楷體"/>
              </a:rPr>
              <a:t>，並已置於</a:t>
            </a:r>
            <a:r>
              <a:rPr lang="en-US" altLang="zh-TW" sz="3200" dirty="0" err="1" smtClean="0">
                <a:latin typeface="標楷體"/>
                <a:ea typeface="標楷體"/>
              </a:rPr>
              <a:t>vTaiwan</a:t>
            </a:r>
            <a:r>
              <a:rPr lang="zh-TW" altLang="en-US" sz="3200" dirty="0">
                <a:latin typeface="標楷體"/>
                <a:ea typeface="標楷體"/>
              </a:rPr>
              <a:t>線上法規討論</a:t>
            </a:r>
            <a:r>
              <a:rPr lang="zh-TW" altLang="en-US" sz="3200" dirty="0" smtClean="0">
                <a:latin typeface="標楷體"/>
                <a:ea typeface="標楷體"/>
              </a:rPr>
              <a:t>平台開放討論</a:t>
            </a:r>
            <a:r>
              <a:rPr lang="zh-TW" altLang="en-US" sz="3200" dirty="0" smtClean="0">
                <a:latin typeface="新細明體"/>
                <a:ea typeface="新細明體"/>
              </a:rPr>
              <a:t>。</a:t>
            </a:r>
            <a:endParaRPr lang="en-US" altLang="zh-TW" sz="3200" dirty="0">
              <a:latin typeface="標楷體"/>
              <a:ea typeface="標楷體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05348-F627-4413-8EFF-6CC9E0FD727F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387336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174780" y="3135760"/>
            <a:ext cx="7533456" cy="1058400"/>
          </a:xfrm>
          <a:prstGeom prst="rect">
            <a:avLst/>
          </a:prstGeom>
        </p:spPr>
        <p:style>
          <a:lnRef idx="2">
            <a:schemeClr val="accent6"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9" name="群組 8"/>
          <p:cNvGrpSpPr/>
          <p:nvPr/>
        </p:nvGrpSpPr>
        <p:grpSpPr>
          <a:xfrm>
            <a:off x="1529308" y="3140968"/>
            <a:ext cx="7172961" cy="1080120"/>
            <a:chOff x="332657" y="131818"/>
            <a:chExt cx="7172961" cy="1208025"/>
          </a:xfrm>
        </p:grpSpPr>
        <p:sp>
          <p:nvSpPr>
            <p:cNvPr id="10" name="圓角矩形 9"/>
            <p:cNvSpPr/>
            <p:nvPr/>
          </p:nvSpPr>
          <p:spPr>
            <a:xfrm>
              <a:off x="332657" y="131818"/>
              <a:ext cx="7172961" cy="12080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圓角矩形 4"/>
            <p:cNvSpPr/>
            <p:nvPr/>
          </p:nvSpPr>
          <p:spPr>
            <a:xfrm>
              <a:off x="391628" y="190789"/>
              <a:ext cx="7055019" cy="10900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323" tIns="0" rIns="199323" bIns="0" numCol="1" spcCol="1270" anchor="ctr" anchorCtr="0">
              <a:noAutofit/>
            </a:bodyPr>
            <a:lstStyle/>
            <a:p>
              <a:pPr lvl="0" defTabSz="1778000">
                <a:lnSpc>
                  <a:spcPct val="90000"/>
                </a:lnSpc>
                <a:spcAft>
                  <a:spcPct val="35000"/>
                </a:spcAft>
              </a:pPr>
              <a:r>
                <a:rPr lang="zh-TW" altLang="en-US" sz="4000" b="1" dirty="0">
                  <a:latin typeface="標楷體" pitchFamily="65" charset="-120"/>
                  <a:ea typeface="標楷體" pitchFamily="65" charset="-120"/>
                </a:rPr>
                <a:t>參</a:t>
              </a:r>
              <a:r>
                <a:rPr lang="zh-TW" altLang="en-US" sz="4000" b="1" kern="1200" dirty="0" smtClean="0">
                  <a:latin typeface="標楷體" pitchFamily="65" charset="-120"/>
                  <a:ea typeface="標楷體" pitchFamily="65" charset="-120"/>
                </a:rPr>
                <a:t>、預期效益</a:t>
              </a:r>
              <a:endParaRPr lang="zh-TW" altLang="en-US" sz="4000" b="1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19</a:t>
            </a:r>
            <a:endParaRPr lang="zh-TW" altLang="en-US" dirty="0"/>
          </a:p>
        </p:txBody>
      </p:sp>
      <p:pic>
        <p:nvPicPr>
          <p:cNvPr id="8" name="Picture 6" descr="http://yesministerltd.files.wordpress.com/2011/10/sales-train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0194" y="4293096"/>
            <a:ext cx="3039888" cy="22799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65786951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252511" y="2164181"/>
            <a:ext cx="7804945" cy="1005673"/>
          </a:xfrm>
          <a:prstGeom prst="rect">
            <a:avLst/>
          </a:prstGeom>
        </p:spPr>
        <p:style>
          <a:lnRef idx="2">
            <a:schemeClr val="accent6"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9" name="群組 8"/>
          <p:cNvGrpSpPr/>
          <p:nvPr/>
        </p:nvGrpSpPr>
        <p:grpSpPr>
          <a:xfrm>
            <a:off x="1610099" y="2170137"/>
            <a:ext cx="7447357" cy="1026311"/>
            <a:chOff x="332657" y="131818"/>
            <a:chExt cx="7172961" cy="1208025"/>
          </a:xfrm>
        </p:grpSpPr>
        <p:sp>
          <p:nvSpPr>
            <p:cNvPr id="10" name="圓角矩形 9"/>
            <p:cNvSpPr/>
            <p:nvPr/>
          </p:nvSpPr>
          <p:spPr>
            <a:xfrm>
              <a:off x="332657" y="131818"/>
              <a:ext cx="7172961" cy="12080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圓角矩形 4"/>
            <p:cNvSpPr/>
            <p:nvPr/>
          </p:nvSpPr>
          <p:spPr>
            <a:xfrm>
              <a:off x="391628" y="190789"/>
              <a:ext cx="7055019" cy="10900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323" tIns="0" rIns="199323" bIns="0" numCol="1" spcCol="1270" anchor="ctr" anchorCtr="0">
              <a:noAutofit/>
            </a:bodyPr>
            <a:lstStyle/>
            <a:p>
              <a:pPr lvl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b="1" kern="1200" dirty="0" smtClean="0">
                  <a:latin typeface="標楷體" pitchFamily="65" charset="-120"/>
                  <a:ea typeface="標楷體" pitchFamily="65" charset="-120"/>
                </a:rPr>
                <a:t>壹、規劃緣由</a:t>
              </a:r>
              <a:endParaRPr lang="zh-TW" altLang="en-US" sz="2800" b="1" kern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5" name="圓角矩形 4"/>
          <p:cNvSpPr/>
          <p:nvPr/>
        </p:nvSpPr>
        <p:spPr>
          <a:xfrm>
            <a:off x="1648008" y="3716737"/>
            <a:ext cx="7915146" cy="926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9323" tIns="0" rIns="199323" bIns="0" numCol="1" spcCol="1270" anchor="ctr" anchorCtr="0">
            <a:noAutofit/>
          </a:bodyPr>
          <a:lstStyle/>
          <a:p>
            <a:pPr lvl="0" algn="l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TW" altLang="en-US" sz="4000" b="1" kern="1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252511" y="3430219"/>
            <a:ext cx="7804945" cy="1005673"/>
          </a:xfrm>
          <a:prstGeom prst="rect">
            <a:avLst/>
          </a:prstGeom>
        </p:spPr>
        <p:style>
          <a:lnRef idx="2">
            <a:schemeClr val="accent6"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7" name="群組 16"/>
          <p:cNvGrpSpPr/>
          <p:nvPr/>
        </p:nvGrpSpPr>
        <p:grpSpPr>
          <a:xfrm>
            <a:off x="1616563" y="3401454"/>
            <a:ext cx="7440893" cy="1034438"/>
            <a:chOff x="332657" y="131818"/>
            <a:chExt cx="7172961" cy="1217591"/>
          </a:xfrm>
        </p:grpSpPr>
        <p:sp>
          <p:nvSpPr>
            <p:cNvPr id="18" name="圓角矩形 17"/>
            <p:cNvSpPr/>
            <p:nvPr/>
          </p:nvSpPr>
          <p:spPr>
            <a:xfrm>
              <a:off x="332657" y="131818"/>
              <a:ext cx="7172961" cy="12080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圓角矩形 4"/>
            <p:cNvSpPr/>
            <p:nvPr/>
          </p:nvSpPr>
          <p:spPr>
            <a:xfrm>
              <a:off x="391628" y="259326"/>
              <a:ext cx="7055019" cy="10900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323" tIns="0" rIns="199323" bIns="0" numCol="1" spcCol="1270" anchor="ctr" anchorCtr="0">
              <a:noAutofit/>
            </a:bodyPr>
            <a:lstStyle/>
            <a:p>
              <a:pPr lvl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b="1" dirty="0" smtClean="0">
                  <a:latin typeface="標楷體" pitchFamily="65" charset="-120"/>
                  <a:ea typeface="標楷體" pitchFamily="65" charset="-120"/>
                </a:rPr>
                <a:t>貳、規劃內容</a:t>
              </a:r>
              <a:endParaRPr lang="zh-TW" altLang="en-US" sz="2800" b="1" kern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27" name="圓角矩形 4"/>
          <p:cNvSpPr/>
          <p:nvPr/>
        </p:nvSpPr>
        <p:spPr>
          <a:xfrm>
            <a:off x="1782317" y="5239194"/>
            <a:ext cx="7915147" cy="926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9323" tIns="0" rIns="199323" bIns="0" numCol="1" spcCol="1270" anchor="ctr" anchorCtr="0">
            <a:noAutofit/>
          </a:bodyPr>
          <a:lstStyle/>
          <a:p>
            <a:pPr defTabSz="1778000">
              <a:lnSpc>
                <a:spcPct val="90000"/>
              </a:lnSpc>
              <a:spcAft>
                <a:spcPct val="35000"/>
              </a:spcAft>
            </a:pPr>
            <a:endParaRPr lang="zh-TW" altLang="en-US" sz="28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629834" y="3105835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dirty="0"/>
          </a:p>
        </p:txBody>
      </p:sp>
      <p:sp>
        <p:nvSpPr>
          <p:cNvPr id="21" name="投影片編號版面配置區 5"/>
          <p:cNvSpPr txBox="1">
            <a:spLocks/>
          </p:cNvSpPr>
          <p:nvPr/>
        </p:nvSpPr>
        <p:spPr>
          <a:xfrm>
            <a:off x="9286875" y="6165304"/>
            <a:ext cx="495300" cy="476250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36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36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>
              <a:defRPr/>
            </a:pPr>
            <a:fld id="{A8405348-F627-4413-8EFF-6CC9E0FD727F}" type="slidenum">
              <a:rPr lang="en-US" altLang="zh-TW" sz="1200" smtClean="0"/>
              <a:pPr>
                <a:defRPr/>
              </a:pPr>
              <a:t>2</a:t>
            </a:fld>
            <a:endParaRPr lang="en-US" altLang="zh-TW" sz="1200" dirty="0"/>
          </a:p>
        </p:txBody>
      </p:sp>
      <p:sp>
        <p:nvSpPr>
          <p:cNvPr id="20" name="標題 1"/>
          <p:cNvSpPr txBox="1">
            <a:spLocks/>
          </p:cNvSpPr>
          <p:nvPr/>
        </p:nvSpPr>
        <p:spPr bwMode="auto">
          <a:xfrm>
            <a:off x="632520" y="836712"/>
            <a:ext cx="854082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latin typeface="Times New Roman" pitchFamily="18" charset="0"/>
                <a:ea typeface="標楷體" pitchFamily="65" charset="-12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latin typeface="Times New Roman" pitchFamily="18" charset="0"/>
                <a:ea typeface="標楷體" pitchFamily="65" charset="-12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latin typeface="Times New Roman" pitchFamily="18" charset="0"/>
                <a:ea typeface="標楷體" pitchFamily="65" charset="-12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latin typeface="Times New Roman" pitchFamily="18" charset="0"/>
                <a:ea typeface="標楷體" pitchFamily="65" charset="-12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latin typeface="Times New Roman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latin typeface="Times New Roman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latin typeface="Times New Roman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r>
              <a:rPr lang="zh-TW" altLang="en-US" sz="4000" kern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簡報大綱</a:t>
            </a:r>
            <a:endParaRPr lang="zh-TW" altLang="en-US" sz="4000" kern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252511" y="4736357"/>
            <a:ext cx="7804945" cy="1005673"/>
          </a:xfrm>
          <a:prstGeom prst="rect">
            <a:avLst/>
          </a:prstGeom>
        </p:spPr>
        <p:style>
          <a:lnRef idx="2">
            <a:schemeClr val="accent6"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2" name="群組 21"/>
          <p:cNvGrpSpPr/>
          <p:nvPr/>
        </p:nvGrpSpPr>
        <p:grpSpPr>
          <a:xfrm>
            <a:off x="1617466" y="4707592"/>
            <a:ext cx="7440893" cy="1034438"/>
            <a:chOff x="332657" y="131818"/>
            <a:chExt cx="7172961" cy="1217591"/>
          </a:xfrm>
        </p:grpSpPr>
        <p:sp>
          <p:nvSpPr>
            <p:cNvPr id="25" name="圓角矩形 4"/>
            <p:cNvSpPr/>
            <p:nvPr/>
          </p:nvSpPr>
          <p:spPr>
            <a:xfrm>
              <a:off x="391628" y="259326"/>
              <a:ext cx="7055019" cy="10900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323" tIns="0" rIns="199323" bIns="0" numCol="1" spcCol="1270" anchor="ctr" anchorCtr="0">
              <a:noAutofit/>
            </a:bodyPr>
            <a:lstStyle/>
            <a:p>
              <a:pPr lvl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b="1" dirty="0" smtClean="0">
                  <a:latin typeface="標楷體" pitchFamily="65" charset="-120"/>
                  <a:ea typeface="標楷體" pitchFamily="65" charset="-120"/>
                </a:rPr>
                <a:t>貳、規劃內容</a:t>
              </a:r>
              <a:endParaRPr lang="zh-TW" altLang="en-US" sz="2800" b="1" kern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24" name="圓角矩形 23"/>
            <p:cNvSpPr/>
            <p:nvPr/>
          </p:nvSpPr>
          <p:spPr>
            <a:xfrm>
              <a:off x="332657" y="131818"/>
              <a:ext cx="7172961" cy="12080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28" name="圓角矩形 4"/>
          <p:cNvSpPr/>
          <p:nvPr/>
        </p:nvSpPr>
        <p:spPr>
          <a:xfrm>
            <a:off x="1649997" y="4815920"/>
            <a:ext cx="7318546" cy="926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9323" tIns="0" rIns="199323" bIns="0" numCol="1" spcCol="1270" anchor="ctr" anchorCtr="0">
            <a:noAutofit/>
          </a:bodyPr>
          <a:lstStyle/>
          <a:p>
            <a:pPr lvl="0" algn="l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參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、預期效益</a:t>
            </a:r>
            <a:endParaRPr lang="zh-TW" altLang="en-US" sz="2800" b="1" kern="12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7324664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20</a:t>
            </a:r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1086811" y="130622"/>
            <a:ext cx="8540824" cy="850106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latin typeface="Times New Roman" pitchFamily="18" charset="0"/>
                <a:ea typeface="標楷體" pitchFamily="65" charset="-12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latin typeface="Times New Roman" pitchFamily="18" charset="0"/>
                <a:ea typeface="標楷體" pitchFamily="65" charset="-12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latin typeface="Times New Roman" pitchFamily="18" charset="0"/>
                <a:ea typeface="標楷體" pitchFamily="65" charset="-12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latin typeface="Times New Roman" pitchFamily="18" charset="0"/>
                <a:ea typeface="標楷體" pitchFamily="65" charset="-12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latin typeface="Times New Roman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latin typeface="Times New Roman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latin typeface="Times New Roman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marL="457200" indent="-457200" algn="l">
              <a:buClr>
                <a:srgbClr val="FFC000"/>
              </a:buClr>
              <a:buFont typeface="Wingdings" panose="05000000000000000000" pitchFamily="2" charset="2"/>
              <a:buChar char="n"/>
            </a:pPr>
            <a:r>
              <a:rPr lang="zh-TW" altLang="en-US" sz="3200" kern="0" dirty="0" smtClean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預期效益</a:t>
            </a:r>
            <a:endParaRPr lang="zh-TW" altLang="en-US" sz="3200" kern="0" dirty="0">
              <a:solidFill>
                <a:srgbClr val="572314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9" name="資料庫圖表 8"/>
          <p:cNvGraphicFramePr/>
          <p:nvPr>
            <p:extLst>
              <p:ext uri="{D42A27DB-BD31-4B8C-83A1-F6EECF244321}">
                <p14:modId xmlns:p14="http://schemas.microsoft.com/office/powerpoint/2010/main" val="1513791512"/>
              </p:ext>
            </p:extLst>
          </p:nvPr>
        </p:nvGraphicFramePr>
        <p:xfrm>
          <a:off x="1208584" y="836712"/>
          <a:ext cx="8419052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727959"/>
      </p:ext>
    </p:extLst>
  </p:cSld>
  <p:clrMapOvr>
    <a:masterClrMapping/>
  </p:clrMapOvr>
  <p:transition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174780" y="3135760"/>
            <a:ext cx="7533456" cy="1058400"/>
          </a:xfrm>
          <a:prstGeom prst="rect">
            <a:avLst/>
          </a:prstGeom>
        </p:spPr>
        <p:style>
          <a:lnRef idx="2">
            <a:schemeClr val="accent6"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9" name="群組 8"/>
          <p:cNvGrpSpPr/>
          <p:nvPr/>
        </p:nvGrpSpPr>
        <p:grpSpPr>
          <a:xfrm>
            <a:off x="1529308" y="3140968"/>
            <a:ext cx="7172961" cy="1080120"/>
            <a:chOff x="332657" y="131818"/>
            <a:chExt cx="7172961" cy="1208025"/>
          </a:xfrm>
        </p:grpSpPr>
        <p:sp>
          <p:nvSpPr>
            <p:cNvPr id="10" name="圓角矩形 9"/>
            <p:cNvSpPr/>
            <p:nvPr/>
          </p:nvSpPr>
          <p:spPr>
            <a:xfrm>
              <a:off x="332657" y="131818"/>
              <a:ext cx="7172961" cy="12080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圓角矩形 4"/>
            <p:cNvSpPr/>
            <p:nvPr/>
          </p:nvSpPr>
          <p:spPr>
            <a:xfrm>
              <a:off x="391628" y="190789"/>
              <a:ext cx="7055019" cy="10900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323" tIns="0" rIns="199323" bIns="0" numCol="1" spcCol="1270" anchor="ctr" anchorCtr="0">
              <a:noAutofit/>
            </a:bodyPr>
            <a:lstStyle/>
            <a:p>
              <a:pPr lvl="0" defTabSz="1778000">
                <a:lnSpc>
                  <a:spcPct val="90000"/>
                </a:lnSpc>
                <a:spcAft>
                  <a:spcPct val="35000"/>
                </a:spcAft>
              </a:pPr>
              <a:r>
                <a:rPr lang="zh-TW" altLang="en-US" sz="4000" b="1" kern="1200" dirty="0" smtClean="0">
                  <a:latin typeface="標楷體" pitchFamily="65" charset="-120"/>
                  <a:ea typeface="標楷體" pitchFamily="65" charset="-120"/>
                </a:rPr>
                <a:t>壹</a:t>
              </a:r>
              <a:r>
                <a:rPr lang="zh-TW" altLang="en-US" sz="4000" b="1" dirty="0">
                  <a:latin typeface="標楷體" pitchFamily="65" charset="-120"/>
                  <a:ea typeface="標楷體" pitchFamily="65" charset="-120"/>
                </a:rPr>
                <a:t>、規劃緣由</a:t>
              </a:r>
            </a:p>
          </p:txBody>
        </p:sp>
      </p:grp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08749445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76536" y="836712"/>
            <a:ext cx="8540824" cy="936104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b="1" cap="all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壹、規劃</a:t>
            </a:r>
            <a:r>
              <a:rPr lang="zh-TW" altLang="en-US" sz="4000" b="1" cap="all" dirty="0">
                <a:latin typeface="標楷體" panose="03000509000000000000" pitchFamily="65" charset="-120"/>
                <a:ea typeface="標楷體" panose="03000509000000000000" pitchFamily="65" charset="-120"/>
              </a:rPr>
              <a:t>緣由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92560" y="1772816"/>
            <a:ext cx="8481691" cy="2016224"/>
          </a:xfrm>
        </p:spPr>
        <p:txBody>
          <a:bodyPr/>
          <a:lstStyle/>
          <a:p>
            <a:pPr marL="365125" lvl="1" indent="-282575">
              <a:spcBef>
                <a:spcPts val="600"/>
              </a:spcBef>
              <a:buClr>
                <a:srgbClr val="FFC000"/>
              </a:buClr>
              <a:buSzPct val="80000"/>
              <a:buFont typeface="Wingdings" panose="05000000000000000000" pitchFamily="2" charset="2"/>
              <a:buChar char="n"/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背景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marL="806450" indent="-457200"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zh-TW" altLang="en-US" sz="2400" b="1" dirty="0" smtClean="0">
                <a:latin typeface="標楷體"/>
                <a:ea typeface="標楷體"/>
                <a:sym typeface="Wingdings"/>
              </a:rPr>
              <a:t>參酌國外</a:t>
            </a:r>
            <a:r>
              <a:rPr lang="zh-TW" altLang="en-US" sz="2400" b="1" dirty="0">
                <a:latin typeface="標楷體"/>
                <a:ea typeface="標楷體"/>
                <a:sym typeface="Wingdings"/>
              </a:rPr>
              <a:t>股權性質群眾募</a:t>
            </a:r>
            <a:r>
              <a:rPr lang="zh-TW" altLang="en-US" sz="2400" b="1" dirty="0" smtClean="0">
                <a:latin typeface="標楷體"/>
                <a:ea typeface="標楷體"/>
                <a:sym typeface="Wingdings"/>
              </a:rPr>
              <a:t>資發展，並適度結合民間業者，共同活絡創新創業之集資能量</a:t>
            </a:r>
            <a:r>
              <a:rPr lang="zh-TW" altLang="en-US" sz="2400" b="1" dirty="0" smtClean="0">
                <a:latin typeface="新細明體"/>
                <a:ea typeface="新細明體"/>
                <a:sym typeface="Wingdings"/>
              </a:rPr>
              <a:t>。</a:t>
            </a:r>
            <a:endParaRPr lang="en-US" altLang="zh-TW" sz="2400" b="1" dirty="0" smtClean="0">
              <a:latin typeface="標楷體"/>
              <a:sym typeface="Wingdings"/>
            </a:endParaRPr>
          </a:p>
          <a:p>
            <a:pPr marL="349250" indent="0">
              <a:buClr>
                <a:srgbClr val="FFC000"/>
              </a:buClr>
              <a:buNone/>
            </a:pPr>
            <a:r>
              <a:rPr lang="zh-TW" altLang="en-US" sz="2400" b="1" dirty="0">
                <a:solidFill>
                  <a:srgbClr val="FF0000"/>
                </a:solidFill>
                <a:latin typeface="標楷體"/>
                <a:sym typeface="Wingdings"/>
              </a:rPr>
              <a:t> </a:t>
            </a:r>
            <a:r>
              <a:rPr lang="zh-TW" altLang="en-US" sz="2400" b="1" dirty="0">
                <a:latin typeface="標楷體"/>
                <a:sym typeface="Wingdings"/>
              </a:rPr>
              <a:t></a:t>
            </a:r>
            <a:r>
              <a:rPr lang="zh-TW" altLang="en-US" sz="24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開放</a:t>
            </a:r>
            <a:r>
              <a:rPr lang="zh-TW" altLang="en-US" sz="24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民間業者經營股權性質群眾募</a:t>
            </a:r>
            <a:r>
              <a:rPr lang="zh-TW" altLang="en-US" sz="24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資</a:t>
            </a:r>
            <a:endParaRPr lang="en-US" altLang="zh-TW" sz="2400" b="1" u="sng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/>
            </a:endParaRPr>
          </a:p>
          <a:p>
            <a:pPr marL="349250" indent="0">
              <a:buClr>
                <a:srgbClr val="FFC000"/>
              </a:buClr>
              <a:buNone/>
            </a:pPr>
            <a:endParaRPr lang="en-US" altLang="zh-TW" sz="2400" b="1" u="sng" dirty="0" smtClean="0">
              <a:solidFill>
                <a:srgbClr val="FF0000"/>
              </a:solidFill>
              <a:latin typeface="標楷體"/>
              <a:sym typeface="Wingdings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05348-F627-4413-8EFF-6CC9E0FD727F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 bwMode="auto">
          <a:xfrm>
            <a:off x="992560" y="4005064"/>
            <a:ext cx="8208911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65125" lvl="1" indent="-282575">
              <a:spcBef>
                <a:spcPts val="600"/>
              </a:spcBef>
              <a:buClr>
                <a:srgbClr val="FFC000"/>
              </a:buClr>
              <a:buSzPct val="80000"/>
              <a:buFont typeface="Wingdings" panose="05000000000000000000" pitchFamily="2" charset="2"/>
              <a:buChar char="n"/>
            </a:pPr>
            <a:r>
              <a:rPr lang="zh-TW" altLang="en-US" b="1" kern="0" dirty="0">
                <a:latin typeface="標楷體" pitchFamily="65" charset="-120"/>
                <a:ea typeface="標楷體" pitchFamily="65" charset="-120"/>
              </a:rPr>
              <a:t>規劃方向</a:t>
            </a:r>
            <a:endParaRPr lang="en-US" altLang="zh-TW" b="1" kern="0" dirty="0" smtClean="0">
              <a:latin typeface="標楷體" pitchFamily="65" charset="-120"/>
              <a:ea typeface="標楷體" pitchFamily="65" charset="-120"/>
            </a:endParaRPr>
          </a:p>
          <a:p>
            <a:pPr marL="806450" lvl="1" indent="-457200"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辦理</a:t>
            </a: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股權群眾</a:t>
            </a: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募資屬證券業務，</a:t>
            </a: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依法限</a:t>
            </a: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證券商得為</a:t>
            </a: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之，證券商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屬特許事業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，對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投資人保護較為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周全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  <a:sym typeface="Wingdings"/>
              </a:rPr>
              <a:t>，爰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開放</a:t>
            </a:r>
            <a:r>
              <a:rPr lang="zh-TW" altLang="en-US" b="1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符合一定資格條件之</a:t>
            </a:r>
            <a:r>
              <a:rPr lang="zh-TW" altLang="en-US" b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證券經紀商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得辦理。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marL="806450" lvl="1" indent="-457200">
              <a:buClr>
                <a:srgbClr val="FFC000"/>
              </a:buClr>
              <a:buFont typeface="Wingdings" panose="05000000000000000000" pitchFamily="2" charset="2"/>
              <a:buChar char="Ø"/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marL="806450" indent="-457200">
              <a:buClr>
                <a:srgbClr val="FFC000"/>
              </a:buClr>
              <a:buFont typeface="Wingdings" panose="05000000000000000000" pitchFamily="2" charset="2"/>
              <a:buChar char="Ø"/>
            </a:pPr>
            <a:endParaRPr lang="en-US" altLang="zh-TW" sz="2400" kern="0" dirty="0" smtClean="0">
              <a:latin typeface="標楷體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754358818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2" name="Picture 4" descr="http://www.martindiainfotech.com/wp-content/themes/MII/images/training_banner.jpg"/>
          <p:cNvPicPr>
            <a:picLocks noChangeAspect="1" noChangeArrowheads="1"/>
          </p:cNvPicPr>
          <p:nvPr/>
        </p:nvPicPr>
        <p:blipFill>
          <a:blip r:embed="rId2" cstate="print"/>
          <a:srcRect r="34446"/>
          <a:stretch>
            <a:fillRect/>
          </a:stretch>
        </p:blipFill>
        <p:spPr bwMode="auto">
          <a:xfrm>
            <a:off x="1140769" y="4236883"/>
            <a:ext cx="3816000" cy="2564552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1174780" y="3135760"/>
            <a:ext cx="7533456" cy="1058400"/>
          </a:xfrm>
          <a:prstGeom prst="rect">
            <a:avLst/>
          </a:prstGeom>
        </p:spPr>
        <p:style>
          <a:lnRef idx="2">
            <a:schemeClr val="accent6"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9" name="群組 8"/>
          <p:cNvGrpSpPr/>
          <p:nvPr/>
        </p:nvGrpSpPr>
        <p:grpSpPr>
          <a:xfrm>
            <a:off x="1529308" y="3140968"/>
            <a:ext cx="7172961" cy="1080120"/>
            <a:chOff x="332657" y="131818"/>
            <a:chExt cx="7172961" cy="1208025"/>
          </a:xfrm>
        </p:grpSpPr>
        <p:sp>
          <p:nvSpPr>
            <p:cNvPr id="10" name="圓角矩形 9"/>
            <p:cNvSpPr/>
            <p:nvPr/>
          </p:nvSpPr>
          <p:spPr>
            <a:xfrm>
              <a:off x="332657" y="131818"/>
              <a:ext cx="7172961" cy="12080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圓角矩形 4"/>
            <p:cNvSpPr/>
            <p:nvPr/>
          </p:nvSpPr>
          <p:spPr>
            <a:xfrm>
              <a:off x="391628" y="190789"/>
              <a:ext cx="7055019" cy="10900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323" tIns="0" rIns="199323" bIns="0" numCol="1" spcCol="1270" anchor="ctr" anchorCtr="0">
              <a:noAutofit/>
            </a:bodyPr>
            <a:lstStyle/>
            <a:p>
              <a:pPr lvl="0" defTabSz="1778000">
                <a:lnSpc>
                  <a:spcPct val="90000"/>
                </a:lnSpc>
                <a:spcAft>
                  <a:spcPct val="35000"/>
                </a:spcAft>
              </a:pPr>
              <a:r>
                <a:rPr lang="zh-TW" altLang="en-US" sz="4000" b="1" dirty="0" smtClean="0">
                  <a:latin typeface="標楷體" pitchFamily="65" charset="-120"/>
                  <a:ea typeface="標楷體" pitchFamily="65" charset="-120"/>
                </a:rPr>
                <a:t>貳</a:t>
              </a:r>
              <a:r>
                <a:rPr lang="zh-TW" altLang="en-US" sz="4000" b="1" kern="1200" dirty="0" smtClean="0">
                  <a:latin typeface="標楷體" pitchFamily="65" charset="-120"/>
                  <a:ea typeface="標楷體" pitchFamily="65" charset="-120"/>
                </a:rPr>
                <a:t>、規劃內容</a:t>
              </a:r>
              <a:endParaRPr lang="zh-TW" altLang="en-US" sz="4000" b="1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6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01196399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直線單箭頭接點 36"/>
          <p:cNvCxnSpPr/>
          <p:nvPr/>
        </p:nvCxnSpPr>
        <p:spPr>
          <a:xfrm>
            <a:off x="4864190" y="1484784"/>
            <a:ext cx="0" cy="525321"/>
          </a:xfrm>
          <a:prstGeom prst="straightConnector1">
            <a:avLst/>
          </a:prstGeom>
          <a:ln w="57150" cmpd="sng">
            <a:solidFill>
              <a:schemeClr val="tx1"/>
            </a:solidFill>
            <a:prstDash val="soli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單箭頭接點 85"/>
          <p:cNvCxnSpPr/>
          <p:nvPr/>
        </p:nvCxnSpPr>
        <p:spPr>
          <a:xfrm flipH="1">
            <a:off x="2511979" y="4683522"/>
            <a:ext cx="1753662" cy="1121742"/>
          </a:xfrm>
          <a:prstGeom prst="straightConnector1">
            <a:avLst/>
          </a:prstGeom>
          <a:ln w="571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單箭頭接點 87"/>
          <p:cNvCxnSpPr/>
          <p:nvPr/>
        </p:nvCxnSpPr>
        <p:spPr>
          <a:xfrm>
            <a:off x="5302386" y="2521937"/>
            <a:ext cx="0" cy="1131546"/>
          </a:xfrm>
          <a:prstGeom prst="straightConnector1">
            <a:avLst/>
          </a:prstGeom>
          <a:ln w="571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圓角矩形 26"/>
          <p:cNvSpPr/>
          <p:nvPr/>
        </p:nvSpPr>
        <p:spPr>
          <a:xfrm>
            <a:off x="1083802" y="5805264"/>
            <a:ext cx="2925000" cy="720080"/>
          </a:xfrm>
          <a:prstGeom prst="round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TW" altLang="en-US" sz="2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募資公司</a:t>
            </a:r>
            <a:endParaRPr lang="zh-TW" altLang="en-US" sz="2800" dirty="0"/>
          </a:p>
        </p:txBody>
      </p:sp>
      <p:sp>
        <p:nvSpPr>
          <p:cNvPr id="79" name="圓角矩形 78"/>
          <p:cNvSpPr/>
          <p:nvPr/>
        </p:nvSpPr>
        <p:spPr>
          <a:xfrm>
            <a:off x="3618062" y="3653483"/>
            <a:ext cx="2925000" cy="1008000"/>
          </a:xfrm>
          <a:prstGeom prst="roundRect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募</a:t>
            </a:r>
            <a:r>
              <a:rPr lang="zh-TW" altLang="en-US" sz="2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資平台</a:t>
            </a:r>
            <a:endParaRPr lang="zh-TW" altLang="en-US" sz="2800" dirty="0">
              <a:solidFill>
                <a:schemeClr val="bg1"/>
              </a:solidFill>
            </a:endParaRPr>
          </a:p>
        </p:txBody>
      </p:sp>
      <p:sp>
        <p:nvSpPr>
          <p:cNvPr id="40" name="圓角矩形 39"/>
          <p:cNvSpPr/>
          <p:nvPr/>
        </p:nvSpPr>
        <p:spPr>
          <a:xfrm rot="10800000" flipV="1">
            <a:off x="1782788" y="1999572"/>
            <a:ext cx="6119994" cy="504056"/>
          </a:xfrm>
          <a:prstGeom prst="roundRect">
            <a:avLst/>
          </a:prstGeom>
          <a:solidFill>
            <a:srgbClr val="FF66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櫃買中心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  <p:sp>
        <p:nvSpPr>
          <p:cNvPr id="75" name="圓角矩形 74"/>
          <p:cNvSpPr/>
          <p:nvPr/>
        </p:nvSpPr>
        <p:spPr>
          <a:xfrm rot="10800000" flipV="1">
            <a:off x="1782788" y="980728"/>
            <a:ext cx="6162687" cy="504056"/>
          </a:xfrm>
          <a:prstGeom prst="roundRect">
            <a:avLst/>
          </a:prstGeom>
          <a:solidFill>
            <a:srgbClr val="98480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金管會</a:t>
            </a:r>
            <a:endParaRPr lang="zh-TW" altLang="en-US" sz="24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6" name="圓角矩形 25"/>
          <p:cNvSpPr/>
          <p:nvPr/>
        </p:nvSpPr>
        <p:spPr>
          <a:xfrm>
            <a:off x="6440282" y="5833112"/>
            <a:ext cx="2925000" cy="664384"/>
          </a:xfrm>
          <a:prstGeom prst="roundRect">
            <a:avLst/>
          </a:prstGeom>
          <a:solidFill>
            <a:srgbClr val="E6B9B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zh-TW" altLang="en-US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投資人</a:t>
            </a:r>
          </a:p>
        </p:txBody>
      </p:sp>
      <p:sp>
        <p:nvSpPr>
          <p:cNvPr id="31" name="Text Box 376"/>
          <p:cNvSpPr txBox="1">
            <a:spLocks noChangeArrowheads="1"/>
          </p:cNvSpPr>
          <p:nvPr/>
        </p:nvSpPr>
        <p:spPr bwMode="auto">
          <a:xfrm>
            <a:off x="5181965" y="1439048"/>
            <a:ext cx="3862550" cy="351682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 b="1" dirty="0">
                <a:solidFill>
                  <a:srgbClr val="003399"/>
                </a:solidFill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授權</a:t>
            </a:r>
            <a:r>
              <a:rPr kumimoji="1" lang="zh-TW" altLang="en-US" sz="1600" b="1" dirty="0" smtClean="0">
                <a:solidFill>
                  <a:srgbClr val="003399"/>
                </a:solidFill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櫃買中心管理</a:t>
            </a:r>
            <a:endParaRPr kumimoji="1" lang="zh-TW" altLang="en-US" sz="16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標楷體" pitchFamily="65" charset="-120"/>
              <a:ea typeface="標楷體" pitchFamily="65" charset="-120"/>
              <a:cs typeface="新細明體" pitchFamily="18" charset="-120"/>
            </a:endParaRPr>
          </a:p>
        </p:txBody>
      </p:sp>
      <p:cxnSp>
        <p:nvCxnSpPr>
          <p:cNvPr id="38" name="直線單箭頭接點 37"/>
          <p:cNvCxnSpPr>
            <a:endCxn id="26" idx="0"/>
          </p:cNvCxnSpPr>
          <p:nvPr/>
        </p:nvCxnSpPr>
        <p:spPr>
          <a:xfrm>
            <a:off x="5933042" y="4661483"/>
            <a:ext cx="1969740" cy="1171629"/>
          </a:xfrm>
          <a:prstGeom prst="straightConnector1">
            <a:avLst/>
          </a:prstGeom>
          <a:ln w="571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376"/>
          <p:cNvSpPr txBox="1">
            <a:spLocks noChangeArrowheads="1"/>
          </p:cNvSpPr>
          <p:nvPr/>
        </p:nvSpPr>
        <p:spPr bwMode="auto">
          <a:xfrm>
            <a:off x="5419465" y="2897247"/>
            <a:ext cx="1261727" cy="43248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1600" b="1" dirty="0" smtClean="0">
                <a:solidFill>
                  <a:srgbClr val="0033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管理</a:t>
            </a:r>
            <a:r>
              <a:rPr lang="zh-TW" altLang="en-US" sz="1600" b="1" dirty="0">
                <a:solidFill>
                  <a:srgbClr val="0033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審核</a:t>
            </a:r>
            <a:endParaRPr lang="en-US" altLang="zh-TW" sz="1600" b="1" dirty="0">
              <a:solidFill>
                <a:srgbClr val="0033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41" name="直線單箭頭接點 40"/>
          <p:cNvCxnSpPr/>
          <p:nvPr/>
        </p:nvCxnSpPr>
        <p:spPr>
          <a:xfrm flipV="1">
            <a:off x="4592960" y="2503628"/>
            <a:ext cx="0" cy="1131545"/>
          </a:xfrm>
          <a:prstGeom prst="straightConnector1">
            <a:avLst/>
          </a:prstGeom>
          <a:ln w="571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 Box 376"/>
          <p:cNvSpPr txBox="1">
            <a:spLocks noChangeArrowheads="1"/>
          </p:cNvSpPr>
          <p:nvPr/>
        </p:nvSpPr>
        <p:spPr bwMode="auto">
          <a:xfrm>
            <a:off x="403091" y="2893577"/>
            <a:ext cx="3862550" cy="52880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申報義務</a:t>
            </a:r>
          </a:p>
        </p:txBody>
      </p:sp>
      <p:sp>
        <p:nvSpPr>
          <p:cNvPr id="46" name="Text Box 376"/>
          <p:cNvSpPr txBox="1">
            <a:spLocks noChangeArrowheads="1"/>
          </p:cNvSpPr>
          <p:nvPr/>
        </p:nvSpPr>
        <p:spPr bwMode="auto">
          <a:xfrm>
            <a:off x="1339658" y="4365104"/>
            <a:ext cx="1728191" cy="94375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zh-TW" altLang="en-US" sz="2000" b="1" dirty="0">
                <a:solidFill>
                  <a:srgbClr val="003399"/>
                </a:solidFill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資格</a:t>
            </a:r>
            <a:r>
              <a:rPr lang="zh-TW" altLang="en-US" sz="2000" b="1" dirty="0" smtClean="0">
                <a:solidFill>
                  <a:srgbClr val="003399"/>
                </a:solidFill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條件</a:t>
            </a:r>
            <a:endParaRPr lang="en-US" altLang="zh-TW" sz="2000" b="1" dirty="0" smtClean="0">
              <a:solidFill>
                <a:srgbClr val="003399"/>
              </a:solidFill>
              <a:latin typeface="標楷體" pitchFamily="65" charset="-120"/>
              <a:ea typeface="標楷體" pitchFamily="65" charset="-120"/>
              <a:cs typeface="新細明體" pitchFamily="18" charset="-120"/>
            </a:endParaRPr>
          </a:p>
          <a:p>
            <a:pPr marL="285750" indent="-285750" algn="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1" lang="zh-TW" altLang="en-US" sz="20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籌資</a:t>
            </a:r>
            <a:r>
              <a:rPr kumimoji="1" lang="zh-TW" altLang="en-US" sz="2000" b="1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限額</a:t>
            </a:r>
            <a:endParaRPr kumimoji="1" lang="en-US" altLang="zh-TW" sz="20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標楷體" pitchFamily="65" charset="-120"/>
              <a:ea typeface="標楷體" pitchFamily="65" charset="-120"/>
              <a:cs typeface="新細明體" pitchFamily="18" charset="-120"/>
            </a:endParaRPr>
          </a:p>
        </p:txBody>
      </p:sp>
      <p:sp>
        <p:nvSpPr>
          <p:cNvPr id="49" name="Text Box 376"/>
          <p:cNvSpPr txBox="1">
            <a:spLocks noChangeArrowheads="1"/>
          </p:cNvSpPr>
          <p:nvPr/>
        </p:nvSpPr>
        <p:spPr bwMode="auto">
          <a:xfrm>
            <a:off x="7140909" y="4365104"/>
            <a:ext cx="1788839" cy="807438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1" lang="zh-TW" altLang="en-US" sz="2000" b="1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風險告知</a:t>
            </a:r>
            <a:endParaRPr kumimoji="1" lang="en-US" altLang="zh-TW" sz="20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標楷體" pitchFamily="65" charset="-120"/>
              <a:ea typeface="標楷體" pitchFamily="65" charset="-120"/>
              <a:cs typeface="新細明體" pitchFamily="18" charset="-12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1" lang="zh-TW" altLang="en-US" sz="2000" b="1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投資限額</a:t>
            </a:r>
            <a:endParaRPr kumimoji="1" lang="en-US" altLang="zh-TW" sz="20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標楷體" pitchFamily="65" charset="-120"/>
              <a:ea typeface="標楷體" pitchFamily="65" charset="-120"/>
              <a:cs typeface="新細明體" pitchFamily="18" charset="-12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16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標楷體" pitchFamily="65" charset="-120"/>
              <a:ea typeface="標楷體" pitchFamily="65" charset="-120"/>
              <a:cs typeface="新細明體" pitchFamily="18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05348-F627-4413-8EFF-6CC9E0FD727F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8" name="內容版面配置區 2"/>
          <p:cNvSpPr txBox="1">
            <a:spLocks/>
          </p:cNvSpPr>
          <p:nvPr/>
        </p:nvSpPr>
        <p:spPr bwMode="auto">
          <a:xfrm>
            <a:off x="992560" y="141717"/>
            <a:ext cx="8481691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65125" lvl="1" indent="-282575">
              <a:spcBef>
                <a:spcPts val="600"/>
              </a:spcBef>
              <a:buClr>
                <a:srgbClr val="FFC000"/>
              </a:buClr>
              <a:buSzPct val="80000"/>
              <a:buFont typeface="Wingdings" panose="05000000000000000000" pitchFamily="2" charset="2"/>
              <a:buChar char="n"/>
            </a:pPr>
            <a:r>
              <a:rPr lang="zh-TW" altLang="en-US" sz="2800" b="1" kern="0" dirty="0" smtClean="0">
                <a:latin typeface="標楷體" pitchFamily="65" charset="-120"/>
                <a:ea typeface="標楷體" pitchFamily="65" charset="-120"/>
              </a:rPr>
              <a:t>規劃架構</a:t>
            </a:r>
            <a:endParaRPr lang="en-US" altLang="zh-TW" sz="2800" b="1" kern="0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91375538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4568" y="332656"/>
            <a:ext cx="7920880" cy="850106"/>
          </a:xfrm>
        </p:spPr>
        <p:txBody>
          <a:bodyPr>
            <a:noAutofit/>
          </a:bodyPr>
          <a:lstStyle/>
          <a:p>
            <a:pPr algn="l"/>
            <a:r>
              <a:rPr lang="zh-TW" altLang="en-US" sz="3200" dirty="0" smtClean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一、法源依據</a:t>
            </a:r>
            <a:endParaRPr lang="zh-TW" altLang="en-US" sz="3200" dirty="0">
              <a:solidFill>
                <a:srgbClr val="572314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1208584" y="1268760"/>
            <a:ext cx="8026474" cy="4896544"/>
          </a:xfrm>
        </p:spPr>
        <p:txBody>
          <a:bodyPr>
            <a:normAutofit lnSpcReduction="10000"/>
          </a:bodyPr>
          <a:lstStyle/>
          <a:p>
            <a:pPr>
              <a:buClr>
                <a:srgbClr val="FFC000"/>
              </a:buClr>
              <a:buFont typeface="Wingdings" panose="05000000000000000000" pitchFamily="2" charset="2"/>
              <a:buChar char="n"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毋須另立專法，以修正現有法規即可辦理：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Ø"/>
            </a:pP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修正法規命令，明定募資平台業者資格條件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>
              <a:buClr>
                <a:srgbClr val="FFC000"/>
              </a:buClr>
              <a:buFont typeface="Wingdings" panose="05000000000000000000" pitchFamily="2" charset="2"/>
              <a:buChar char="ü"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「證券商設置標準」、「證券商管理規則」及「證券商負責人與業務人員管理規則」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>
              <a:buClr>
                <a:srgbClr val="FFC000"/>
              </a:buClr>
              <a:buNone/>
            </a:pP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發布豁免函令，募資免依證券交易法規定辦理申報生效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Ø"/>
            </a:pP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授權櫃買中心訂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定「證券商經營股權性質群眾募資管理辦法」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05348-F627-4413-8EFF-6CC9E0FD727F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38378862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36576" y="260648"/>
            <a:ext cx="7920880" cy="850106"/>
          </a:xfrm>
        </p:spPr>
        <p:txBody>
          <a:bodyPr>
            <a:noAutofit/>
          </a:bodyPr>
          <a:lstStyle/>
          <a:p>
            <a:pPr algn="l"/>
            <a:r>
              <a:rPr lang="zh-TW" altLang="en-US" sz="3200" dirty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TW" altLang="en-US" sz="3200" dirty="0" smtClean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、募資平台業者資格條件</a:t>
            </a:r>
            <a:endParaRPr lang="zh-TW" altLang="en-US" sz="3200" dirty="0">
              <a:solidFill>
                <a:srgbClr val="572314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內容版面配置區 3"/>
          <p:cNvSpPr>
            <a:spLocks noGrp="1"/>
          </p:cNvSpPr>
          <p:nvPr>
            <p:ph idx="1"/>
          </p:nvPr>
        </p:nvSpPr>
        <p:spPr>
          <a:xfrm>
            <a:off x="848544" y="1412776"/>
            <a:ext cx="8602538" cy="4114800"/>
          </a:xfrm>
        </p:spPr>
        <p:txBody>
          <a:bodyPr>
            <a:normAutofit lnSpcReduction="10000"/>
          </a:bodyPr>
          <a:lstStyle/>
          <a:p>
            <a:pPr lvl="1"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須向本會申請許可及核發證券商許可證照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>
              <a:buClr>
                <a:srgbClr val="FFC000"/>
              </a:buClr>
              <a:buNone/>
            </a:pP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放寬僅經營股權群眾募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資證券商之資格條件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   </a:t>
            </a:r>
            <a:endParaRPr lang="en-US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Ø"/>
            </a:pP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Ø"/>
            </a:pP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Ø"/>
            </a:pP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Ø"/>
            </a:pP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業務主管及人員低度管理，僅須具備業務員資格及辦理人員登記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05348-F627-4413-8EFF-6CC9E0FD727F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167437"/>
              </p:ext>
            </p:extLst>
          </p:nvPr>
        </p:nvGraphicFramePr>
        <p:xfrm>
          <a:off x="1712640" y="3068960"/>
          <a:ext cx="7056783" cy="1163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68352"/>
                <a:gridCol w="2088232"/>
                <a:gridCol w="1800199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最低實收資本額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籌設保證金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僅經營該項業務之證券經紀商</a:t>
                      </a:r>
                      <a:endParaRPr lang="zh-TW" altLang="en-US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r>
                        <a:rPr lang="zh-TW" altLang="en-US" sz="200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千萬元</a:t>
                      </a:r>
                      <a:endParaRPr lang="zh-TW" altLang="en-US" sz="200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altLang="en-US" sz="200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千萬元</a:t>
                      </a:r>
                      <a:endParaRPr lang="zh-TW" altLang="en-US" sz="200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現行證券經紀商</a:t>
                      </a:r>
                      <a:endParaRPr lang="zh-TW" altLang="en-US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zh-TW" altLang="en-US" sz="200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億元</a:t>
                      </a:r>
                      <a:endParaRPr lang="zh-TW" altLang="en-US" sz="200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r>
                        <a:rPr lang="zh-TW" altLang="en-US" sz="200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千萬元</a:t>
                      </a:r>
                      <a:endParaRPr lang="zh-TW" altLang="en-US" sz="200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511156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標題 1"/>
          <p:cNvSpPr>
            <a:spLocks noGrp="1"/>
          </p:cNvSpPr>
          <p:nvPr>
            <p:ph type="title"/>
          </p:nvPr>
        </p:nvSpPr>
        <p:spPr>
          <a:xfrm>
            <a:off x="1135424" y="332656"/>
            <a:ext cx="7920880" cy="1296144"/>
          </a:xfrm>
        </p:spPr>
        <p:txBody>
          <a:bodyPr>
            <a:noAutofit/>
          </a:bodyPr>
          <a:lstStyle/>
          <a:p>
            <a:r>
              <a:rPr lang="zh-TW" altLang="en-US" sz="3200" dirty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en-US" sz="3200" dirty="0" smtClean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800" dirty="0" smtClean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2800" dirty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證券商經營股權性質群眾募資管理辦法</a:t>
            </a:r>
            <a:r>
              <a:rPr lang="zh-TW" altLang="en-US" sz="2800" dirty="0" smtClean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en-US" altLang="zh-TW" sz="2800" dirty="0" smtClean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主要內容</a:t>
            </a:r>
            <a:endParaRPr lang="zh-TW" altLang="en-US" sz="2800" dirty="0">
              <a:solidFill>
                <a:srgbClr val="572314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05348-F627-4413-8EFF-6CC9E0FD727F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16" name="內容版面配置區 2"/>
          <p:cNvSpPr>
            <a:spLocks noGrp="1"/>
          </p:cNvSpPr>
          <p:nvPr>
            <p:ph idx="1"/>
          </p:nvPr>
        </p:nvSpPr>
        <p:spPr>
          <a:xfrm>
            <a:off x="1136576" y="2060848"/>
            <a:ext cx="8481691" cy="4464496"/>
          </a:xfrm>
        </p:spPr>
        <p:txBody>
          <a:bodyPr/>
          <a:lstStyle/>
          <a:p>
            <a:pPr marL="863600" indent="-514350">
              <a:lnSpc>
                <a:spcPct val="120000"/>
              </a:lnSpc>
              <a:spcBef>
                <a:spcPct val="200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對募資平台業者之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原則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性規範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 marL="863600" indent="-514350">
              <a:lnSpc>
                <a:spcPct val="120000"/>
              </a:lnSpc>
              <a:spcBef>
                <a:spcPct val="200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對募資平台業者之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財務面規範</a:t>
            </a:r>
            <a:endParaRPr lang="en-US" altLang="zh-TW" sz="2800" b="1" dirty="0">
              <a:latin typeface="標楷體" pitchFamily="65" charset="-120"/>
              <a:ea typeface="標楷體" pitchFamily="65" charset="-120"/>
            </a:endParaRPr>
          </a:p>
          <a:p>
            <a:pPr marL="863600" indent="-514350">
              <a:lnSpc>
                <a:spcPct val="120000"/>
              </a:lnSpc>
              <a:spcBef>
                <a:spcPct val="200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對募資平台業者之業務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面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規範</a:t>
            </a:r>
            <a:endParaRPr lang="en-US" altLang="zh-TW" sz="2800" b="1" dirty="0">
              <a:latin typeface="標楷體" pitchFamily="65" charset="-120"/>
              <a:ea typeface="標楷體" pitchFamily="65" charset="-120"/>
            </a:endParaRPr>
          </a:p>
          <a:p>
            <a:pPr marL="863600" indent="-514350">
              <a:lnSpc>
                <a:spcPct val="120000"/>
              </a:lnSpc>
              <a:spcBef>
                <a:spcPct val="200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股權募資程序及對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募資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公司之管理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 marL="863600" indent="-514350">
              <a:lnSpc>
                <a:spcPct val="120000"/>
              </a:lnSpc>
              <a:spcBef>
                <a:spcPct val="200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對募資平台業者之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管理及違約處理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</a:endParaRPr>
          </a:p>
          <a:p>
            <a:pPr marL="723900" indent="-374650">
              <a:lnSpc>
                <a:spcPct val="120000"/>
              </a:lnSpc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altLang="zh-TW" sz="28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50112340"/>
      </p:ext>
    </p:extLst>
  </p:cSld>
  <p:clrMapOvr>
    <a:masterClrMapping/>
  </p:clrMapOvr>
  <p:transition>
    <p:zoom dir="in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59989</TotalTime>
  <Pages>18</Pages>
  <Words>1220</Words>
  <Application>Microsoft Office PowerPoint</Application>
  <PresentationFormat>A4 紙張 (210x297 公釐)</PresentationFormat>
  <Paragraphs>149</Paragraphs>
  <Slides>20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1" baseType="lpstr">
      <vt:lpstr>夏至</vt:lpstr>
      <vt:lpstr>PowerPoint 簡報</vt:lpstr>
      <vt:lpstr>PowerPoint 簡報</vt:lpstr>
      <vt:lpstr>PowerPoint 簡報</vt:lpstr>
      <vt:lpstr>壹、規劃緣由</vt:lpstr>
      <vt:lpstr>PowerPoint 簡報</vt:lpstr>
      <vt:lpstr>PowerPoint 簡報</vt:lpstr>
      <vt:lpstr>一、法源依據</vt:lpstr>
      <vt:lpstr>二、募資平台業者資格條件</vt:lpstr>
      <vt:lpstr>三、「證券商經營股權性質群眾募資管理辦法」       主要內容</vt:lpstr>
      <vt:lpstr>1、對募資平台業者之原則性規範</vt:lpstr>
      <vt:lpstr>2、對募資平台業者之財務面規範</vt:lpstr>
      <vt:lpstr>3、對募資平台業者之業務面規範</vt:lpstr>
      <vt:lpstr>4、股權募資程序及對募資公司之管理</vt:lpstr>
      <vt:lpstr>4、股權募資程序及對募資公司之管理(續)</vt:lpstr>
      <vt:lpstr>4、股權募資程序及對募資公司之管理(續)</vt:lpstr>
      <vt:lpstr>5、對募資平台業者之管理及違約處置</vt:lpstr>
      <vt:lpstr>四、募資公司及投資人限額</vt:lpstr>
      <vt:lpstr>五、預計作業時程</vt:lpstr>
      <vt:lpstr>PowerPoint 簡報</vt:lpstr>
      <vt:lpstr>PowerPoint 簡報</vt:lpstr>
    </vt:vector>
  </TitlesOfParts>
  <Company>OTC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subject>座談會用</dc:subject>
  <dc:creator>李汶峮</dc:creator>
  <cp:keywords>ROSE</cp:keywords>
  <cp:lastModifiedBy>翁恒斌</cp:lastModifiedBy>
  <cp:revision>3805</cp:revision>
  <cp:lastPrinted>2015-03-03T05:54:19Z</cp:lastPrinted>
  <dcterms:created xsi:type="dcterms:W3CDTF">1998-01-09T02:30:18Z</dcterms:created>
  <dcterms:modified xsi:type="dcterms:W3CDTF">2015-03-04T01:03:53Z</dcterms:modified>
</cp:coreProperties>
</file>