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  <p:sldMasterId id="2147484298" r:id="rId2"/>
  </p:sldMasterIdLst>
  <p:notesMasterIdLst>
    <p:notesMasterId r:id="rId17"/>
  </p:notesMasterIdLst>
  <p:handoutMasterIdLst>
    <p:handoutMasterId r:id="rId18"/>
  </p:handoutMasterIdLst>
  <p:sldIdLst>
    <p:sldId id="1321" r:id="rId3"/>
    <p:sldId id="1323" r:id="rId4"/>
    <p:sldId id="1324" r:id="rId5"/>
    <p:sldId id="1325" r:id="rId6"/>
    <p:sldId id="1326" r:id="rId7"/>
    <p:sldId id="1336" r:id="rId8"/>
    <p:sldId id="1328" r:id="rId9"/>
    <p:sldId id="1329" r:id="rId10"/>
    <p:sldId id="1330" r:id="rId11"/>
    <p:sldId id="1331" r:id="rId12"/>
    <p:sldId id="1332" r:id="rId13"/>
    <p:sldId id="1333" r:id="rId14"/>
    <p:sldId id="1334" r:id="rId15"/>
    <p:sldId id="1335" r:id="rId16"/>
  </p:sldIdLst>
  <p:sldSz cx="9144000" cy="6858000" type="screen4x3"/>
  <p:notesSz cx="6797675" cy="987425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7C80"/>
    <a:srgbClr val="0000FF"/>
    <a:srgbClr val="3D3DCF"/>
    <a:srgbClr val="FF9900"/>
    <a:srgbClr val="009900"/>
    <a:srgbClr val="0066FF"/>
    <a:srgbClr val="FF66CC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327" autoAdjust="0"/>
    <p:restoredTop sz="93432" autoAdjust="0"/>
  </p:normalViewPr>
  <p:slideViewPr>
    <p:cSldViewPr>
      <p:cViewPr>
        <p:scale>
          <a:sx n="80" d="100"/>
          <a:sy n="80" d="100"/>
        </p:scale>
        <p:origin x="-996" y="-780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52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5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0%20&#22577;&#21578;&#24409;&#38598;\1311%20&#27604;&#29305;&#24163;_&#31435;&#27861;&#38498;\&#27604;&#29305;&#24163;&#20729;&#26684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TW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250"/>
      <c:depthPercent val="20"/>
      <c:perspective val="0"/>
    </c:view3D>
    <c:plotArea>
      <c:layout>
        <c:manualLayout>
          <c:layoutTarget val="inner"/>
          <c:xMode val="edge"/>
          <c:yMode val="edge"/>
          <c:x val="0"/>
          <c:y val="1.2506200486407092E-2"/>
          <c:w val="1"/>
          <c:h val="0.89848580185754912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explosion val="5"/>
          <c:dPt>
            <c:idx val="0"/>
            <c:spPr>
              <a:solidFill>
                <a:srgbClr val="DC979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explosion val="2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explosion val="4"/>
            <c:spPr>
              <a:solidFill>
                <a:srgbClr val="00B0F0"/>
              </a:soli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3"/>
            <c:explosion val="6"/>
            <c:spPr>
              <a:solidFill>
                <a:schemeClr val="accent4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4"/>
            <c:explosion val="6"/>
            <c:spPr>
              <a:solidFill>
                <a:schemeClr val="lt1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5"/>
            <c:spPr>
              <a:gradFill rotWithShape="1">
                <a:gsLst>
                  <a:gs pos="0">
                    <a:schemeClr val="accent6">
                      <a:tint val="50000"/>
                      <a:satMod val="300000"/>
                    </a:schemeClr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0.16970443174568622"/>
                  <c:y val="0.12206466396600209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18419219727353184"/>
                  <c:y val="0.15099189634724478"/>
                </c:manualLayout>
              </c:layout>
              <c:showCatName val="1"/>
              <c:showPercent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altLang="en-US" smtClean="0"/>
                      <a:t>BTC-e</a:t>
                    </a:r>
                    <a:r>
                      <a:rPr lang="zh-TW" altLang="en-US" smtClean="0"/>
                      <a:t> </a:t>
                    </a:r>
                    <a:r>
                      <a:rPr lang="en-US" altLang="en-US" smtClean="0"/>
                      <a:t>Bulgaria</a:t>
                    </a:r>
                    <a:r>
                      <a:rPr lang="en-US" altLang="en-US" dirty="0"/>
                      <a:t>
13%</a:t>
                    </a:r>
                  </a:p>
                </c:rich>
              </c:tx>
              <c:showCatName val="1"/>
              <c:showPercent val="1"/>
            </c:dLbl>
            <c:dLbl>
              <c:idx val="4"/>
              <c:layout>
                <c:manualLayout>
                  <c:x val="-5.2109978669937919E-2"/>
                  <c:y val="2.3210539703934212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 err="1"/>
                      <a:t>Bitfinex</a:t>
                    </a:r>
                    <a:r>
                      <a:rPr lang="en-US" altLang="en-US" dirty="0"/>
                      <a:t> </a:t>
                    </a:r>
                    <a:r>
                      <a:rPr lang="en-US" altLang="en-US" dirty="0" smtClean="0"/>
                      <a:t>H</a:t>
                    </a:r>
                    <a:r>
                      <a:rPr lang="en-US" altLang="zh-TW" dirty="0" smtClean="0"/>
                      <a:t>K</a:t>
                    </a:r>
                    <a:r>
                      <a:rPr lang="en-US" altLang="en-US" dirty="0"/>
                      <a:t>
5%</a:t>
                    </a:r>
                  </a:p>
                </c:rich>
              </c:tx>
              <c:showLegendKey val="1"/>
              <c:showCatName val="1"/>
              <c:showPercent val="1"/>
              <c:separator>, </c:separator>
            </c:dLbl>
            <c:dLbl>
              <c:idx val="5"/>
              <c:layout>
                <c:manualLayout>
                  <c:x val="-4.4639808201570666E-2"/>
                  <c:y val="-9.0763884071185352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工作表2!$A$4:$A$9</c:f>
              <c:strCache>
                <c:ptCount val="6"/>
                <c:pt idx="0">
                  <c:v>BTC China</c:v>
                </c:pt>
                <c:pt idx="1">
                  <c:v>Mt.Gox Japan</c:v>
                </c:pt>
                <c:pt idx="2">
                  <c:v>Bitstamp Slovenia</c:v>
                </c:pt>
                <c:pt idx="3">
                  <c:v>BTC-eBulgaria</c:v>
                </c:pt>
                <c:pt idx="4">
                  <c:v>Bitfinex Hong Kong</c:v>
                </c:pt>
                <c:pt idx="5">
                  <c:v>others</c:v>
                </c:pt>
              </c:strCache>
            </c:strRef>
          </c:cat>
          <c:val>
            <c:numRef>
              <c:f>工作表2!$B$4:$B$9</c:f>
              <c:numCache>
                <c:formatCode>0.00%</c:formatCode>
                <c:ptCount val="6"/>
                <c:pt idx="0">
                  <c:v>0.32500000000000012</c:v>
                </c:pt>
                <c:pt idx="1">
                  <c:v>0.26</c:v>
                </c:pt>
                <c:pt idx="2">
                  <c:v>0.20700000000000005</c:v>
                </c:pt>
                <c:pt idx="3">
                  <c:v>0.126</c:v>
                </c:pt>
                <c:pt idx="4">
                  <c:v>5.0000000000000017E-2</c:v>
                </c:pt>
                <c:pt idx="5">
                  <c:v>3.2000000000000042E-2</c:v>
                </c:pt>
              </c:numCache>
            </c:numRef>
          </c:val>
        </c:ser>
        <c:dLbls>
          <c:showCatName val="1"/>
          <c:showPercent val="1"/>
        </c:dLbls>
      </c:pie3DChart>
      <c:spPr>
        <a:ln w="28575"/>
        <a:scene3d>
          <a:camera prst="orthographicFront"/>
          <a:lightRig rig="threePt" dir="t"/>
        </a:scene3d>
        <a:sp3d>
          <a:bevelT/>
        </a:sp3d>
      </c:spPr>
    </c:plotArea>
    <c:plotVisOnly val="1"/>
    <c:dispBlanksAs val="zero"/>
  </c:chart>
  <c:spPr>
    <a:ln>
      <a:noFill/>
    </a:ln>
  </c:spPr>
  <c:txPr>
    <a:bodyPr/>
    <a:lstStyle/>
    <a:p>
      <a:pPr>
        <a:defRPr sz="1300">
          <a:latin typeface="Times New Roman" panose="02020603050405020304" pitchFamily="18" charset="0"/>
          <a:cs typeface="Times New Roman" panose="02020603050405020304" pitchFamily="18" charset="0"/>
        </a:defRPr>
      </a:pPr>
      <a:endParaRPr lang="zh-TW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>
            <a:lvl1pPr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591" tIns="46296" rIns="92591" bIns="46296" numCol="1" anchor="b" anchorCtr="0" compatLnSpc="1">
            <a:prstTxWarp prst="textNoShape">
              <a:avLst/>
            </a:prstTxWarp>
          </a:bodyPr>
          <a:lstStyle>
            <a:lvl1pPr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591" tIns="46296" rIns="92591" bIns="4629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fld id="{B8DFCBEA-72F3-478F-9C0A-3C2E73D00FF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>
            <a:lvl1pPr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89475"/>
            <a:ext cx="4984750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591" tIns="46296" rIns="92591" bIns="462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591" tIns="46296" rIns="92591" bIns="46296" numCol="1" anchor="b" anchorCtr="0" compatLnSpc="1">
            <a:prstTxWarp prst="textNoShape">
              <a:avLst/>
            </a:prstTxWarp>
          </a:bodyPr>
          <a:lstStyle>
            <a:lvl1pPr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591" tIns="46296" rIns="92591" bIns="4629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b="0">
                <a:ea typeface="新細明體" charset="-120"/>
              </a:defRPr>
            </a:lvl1pPr>
          </a:lstStyle>
          <a:p>
            <a:pPr>
              <a:defRPr/>
            </a:pPr>
            <a:fld id="{CCC031A5-CF01-4F5A-B091-14778CDA7FA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0AB62BB-B883-47FB-8B5A-D8B220C2A5C7}" type="slidenum">
              <a:rPr lang="en-US" altLang="zh-TW" smtClean="0"/>
              <a:pPr/>
              <a:t>0</a:t>
            </a:fld>
            <a:endParaRPr lang="en-US" altLang="zh-TW" smtClean="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AA6605-03FC-42E3-8BA3-D186CF723654}" type="slidenum">
              <a:rPr lang="en-US" altLang="zh-TW" smtClean="0">
                <a:solidFill>
                  <a:srgbClr val="000000"/>
                </a:solidFill>
              </a:rPr>
              <a:pPr/>
              <a:t>1</a:t>
            </a:fld>
            <a:endParaRPr lang="en-US" altLang="zh-TW" smtClean="0">
              <a:solidFill>
                <a:srgbClr val="000000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1363"/>
            <a:ext cx="4935538" cy="3702050"/>
          </a:xfrm>
          <a:solidFill>
            <a:srgbClr val="FFFFFF"/>
          </a:solidFill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01675" lvl="2" indent="-342900" algn="just" eaLnBrk="1" hangingPunct="1">
              <a:lnSpc>
                <a:spcPts val="2400"/>
              </a:lnSpc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102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年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4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月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10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日飆升至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266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美元，當日又暴跌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60%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至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105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美元，其後則在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100~200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美元間震盪。</a:t>
            </a:r>
          </a:p>
          <a:p>
            <a:pPr marL="701675" lvl="2" indent="-342900" algn="just" eaLnBrk="1" hangingPunct="1">
              <a:lnSpc>
                <a:spcPts val="2400"/>
              </a:lnSpc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102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年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11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月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19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日驟升至約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900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美元，當日又回跌至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500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餘美元；之後一週內大幅上升至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1,242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美元歷史高點，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12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月</a:t>
            </a:r>
            <a:r>
              <a:rPr lang="en-US" altLang="zh-TW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5</a:t>
            </a:r>
            <a:r>
              <a:rPr lang="zh-TW" altLang="en-US" sz="2000" smtClean="0">
                <a:solidFill>
                  <a:srgbClr val="000000"/>
                </a:solidFill>
                <a:ea typeface="標楷體" pitchFamily="65" charset="-120"/>
                <a:cs typeface="Times New Roman" pitchFamily="18" charset="0"/>
              </a:rPr>
              <a:t>日後轉而大幅下跌。</a:t>
            </a:r>
            <a:endParaRPr lang="en-US" altLang="zh-TW" sz="2000" smtClean="0">
              <a:solidFill>
                <a:srgbClr val="000000"/>
              </a:solidFill>
              <a:ea typeface="標楷體" pitchFamily="65" charset="-120"/>
              <a:cs typeface="Times New Roman" pitchFamily="18" charset="0"/>
            </a:endParaRPr>
          </a:p>
          <a:p>
            <a:endParaRPr lang="zh-TW" altLang="en-US" smtClean="0"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7891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4196F91-46E0-4F94-A8C2-F0F96362FD05}" type="slidenum">
              <a:rPr lang="en-US" altLang="zh-TW" smtClean="0">
                <a:solidFill>
                  <a:srgbClr val="000000"/>
                </a:solidFill>
              </a:rPr>
              <a:pPr/>
              <a:t>5</a:t>
            </a:fld>
            <a:endParaRPr lang="en-US" altLang="zh-TW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FD32F-D87E-45FA-96A9-A605D28E1C7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BFF3-135E-41F5-8192-3CC714D250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6119-525F-4DFB-AF52-894ECE4C94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E8E64-585D-4AAC-B847-D4A7CAF81C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C6D29-318A-4AAD-A8CE-7D65C295239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3087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03C79-200F-4C7A-91C2-FA66A125F9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B6469-BC64-484A-ABE6-473CFEC022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307DF-238D-43C7-9AA0-C8EB56F60E7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AD0CA-A439-41DC-99E2-57A880FD5C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D84EA-ECCA-4D19-8D1A-2EF92822FD7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FF54C-7C16-47C4-8945-F793EFB118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3087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D3521-DE48-4EC1-BB06-62763E8F8A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FA6CC-E1FC-4E09-A014-4B36CC2021E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9AEE2-FB5E-472D-BCCE-461BC83402C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8D863-C89E-4332-AB04-9242B807AE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9BBAF-D977-4FE2-A676-63F037B7CA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C98FE-5A4D-432E-A78F-C98CAD6313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FAC4B-DC13-4748-8C4A-7178C1BD06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E20DD-985C-407D-922B-A4DF1B1BB3E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578E8-F0BA-469D-A6F1-9B3EE40C864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D7CD4-1C81-44AE-9350-BD530DC92E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A067A-683C-4797-BBBD-3225D3EB36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61ACE-D877-4A29-A0FC-BE136ED528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4CAC2-B4EC-4D60-91B2-D299CE84A68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10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ea typeface="標楷體" pitchFamily="65" charset="-120"/>
            </a:endParaRPr>
          </a:p>
        </p:txBody>
      </p:sp>
      <p:sp>
        <p:nvSpPr>
          <p:cNvPr id="1031" name="Rectangle 11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ea typeface="標楷體" pitchFamily="65" charset="-120"/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200">
                <a:ea typeface="+mn-ea"/>
              </a:defRPr>
            </a:lvl1pPr>
          </a:lstStyle>
          <a:p>
            <a:pPr>
              <a:defRPr/>
            </a:pPr>
            <a:fld id="{FD86B126-DE09-4899-8534-1BFA981507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3" r:id="rId1"/>
    <p:sldLayoutId id="2147484324" r:id="rId2"/>
    <p:sldLayoutId id="2147484325" r:id="rId3"/>
    <p:sldLayoutId id="2147484326" r:id="rId4"/>
    <p:sldLayoutId id="2147484327" r:id="rId5"/>
    <p:sldLayoutId id="2147484328" r:id="rId6"/>
    <p:sldLayoutId id="2147484329" r:id="rId7"/>
    <p:sldLayoutId id="2147484330" r:id="rId8"/>
    <p:sldLayoutId id="2147484331" r:id="rId9"/>
    <p:sldLayoutId id="2147484332" r:id="rId10"/>
    <p:sldLayoutId id="2147484333" r:id="rId11"/>
    <p:sldLayoutId id="21474843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prstClr val="black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prstClr val="black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10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solidFill>
                <a:prstClr val="black"/>
              </a:solidFill>
              <a:ea typeface="標楷體" pitchFamily="65" charset="-120"/>
            </a:endParaRPr>
          </a:p>
        </p:txBody>
      </p:sp>
      <p:sp>
        <p:nvSpPr>
          <p:cNvPr id="1031" name="Rectangle 11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solidFill>
                <a:prstClr val="black"/>
              </a:solidFill>
              <a:ea typeface="標楷體" pitchFamily="65" charset="-120"/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200">
                <a:solidFill>
                  <a:prstClr val="black"/>
                </a:solidFill>
                <a:ea typeface="+mn-ea"/>
              </a:defRPr>
            </a:lvl1pPr>
          </a:lstStyle>
          <a:p>
            <a:pPr>
              <a:defRPr/>
            </a:pPr>
            <a:fld id="{D325713D-C7D9-45A9-8D8E-B26E5DE034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5" r:id="rId1"/>
    <p:sldLayoutId id="2147484336" r:id="rId2"/>
    <p:sldLayoutId id="2147484337" r:id="rId3"/>
    <p:sldLayoutId id="2147484338" r:id="rId4"/>
    <p:sldLayoutId id="2147484339" r:id="rId5"/>
    <p:sldLayoutId id="2147484340" r:id="rId6"/>
    <p:sldLayoutId id="2147484341" r:id="rId7"/>
    <p:sldLayoutId id="2147484342" r:id="rId8"/>
    <p:sldLayoutId id="2147484343" r:id="rId9"/>
    <p:sldLayoutId id="2147484344" r:id="rId10"/>
    <p:sldLayoutId id="2147484345" r:id="rId11"/>
    <p:sldLayoutId id="214748434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4138" y="4292600"/>
            <a:ext cx="6457950" cy="10810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2400" b="1" dirty="0" smtClean="0">
                <a:latin typeface="+mj-lt"/>
                <a:ea typeface="標楷體" panose="03000509000000000000" pitchFamily="65" charset="-120"/>
              </a:rPr>
              <a:t>中央銀行、</a:t>
            </a:r>
            <a:r>
              <a:rPr lang="zh-TW" altLang="en-US" sz="2400" b="1" dirty="0">
                <a:latin typeface="+mj-lt"/>
                <a:ea typeface="標楷體" panose="03000509000000000000" pitchFamily="65" charset="-120"/>
              </a:rPr>
              <a:t>金融監督管理委員會</a:t>
            </a:r>
            <a:endParaRPr lang="zh-TW" altLang="en-US" sz="2400" b="1" dirty="0" smtClean="0">
              <a:latin typeface="+mj-lt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en-US" altLang="zh-TW" sz="2400" b="1" dirty="0" smtClean="0">
                <a:latin typeface="+mj-lt"/>
                <a:ea typeface="標楷體" panose="03000509000000000000" pitchFamily="65" charset="-120"/>
              </a:rPr>
              <a:t>102.12.30</a:t>
            </a:r>
          </a:p>
        </p:txBody>
      </p:sp>
      <p:sp>
        <p:nvSpPr>
          <p:cNvPr id="8" name="Text Box 4145"/>
          <p:cNvSpPr txBox="1">
            <a:spLocks noChangeArrowheads="1"/>
          </p:cNvSpPr>
          <p:nvPr/>
        </p:nvSpPr>
        <p:spPr bwMode="auto">
          <a:xfrm>
            <a:off x="1354138" y="1341438"/>
            <a:ext cx="6308725" cy="1511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600"/>
              </a:spcBef>
            </a:pPr>
            <a:r>
              <a:rPr lang="zh-TW" altLang="zh-TW" sz="3200">
                <a:ea typeface="標楷體" pitchFamily="65" charset="-120"/>
              </a:rPr>
              <a:t> </a:t>
            </a:r>
            <a:r>
              <a:rPr lang="zh-TW" altLang="en-US" sz="3600">
                <a:ea typeface="標楷體" pitchFamily="65" charset="-120"/>
              </a:rPr>
              <a:t>比特幣並非貨幣</a:t>
            </a:r>
            <a:br>
              <a:rPr lang="zh-TW" altLang="en-US" sz="3600">
                <a:ea typeface="標楷體" pitchFamily="65" charset="-120"/>
              </a:rPr>
            </a:br>
            <a:r>
              <a:rPr lang="zh-TW" altLang="en-US" sz="3600">
                <a:ea typeface="標楷體" pitchFamily="65" charset="-120"/>
              </a:rPr>
              <a:t>接受者務請注意風險承擔問題</a:t>
            </a:r>
            <a:endParaRPr lang="zh-TW" altLang="en-US" sz="3600"/>
          </a:p>
        </p:txBody>
      </p:sp>
      <p:sp>
        <p:nvSpPr>
          <p:cNvPr id="2" name="文字方塊 1"/>
          <p:cNvSpPr txBox="1"/>
          <p:nvPr/>
        </p:nvSpPr>
        <p:spPr>
          <a:xfrm>
            <a:off x="7885113" y="374650"/>
            <a:ext cx="8636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1800" b="0" dirty="0">
                <a:latin typeface="+mj-lt"/>
                <a:ea typeface="標楷體" panose="03000509000000000000" pitchFamily="65" charset="-120"/>
              </a:rPr>
              <a:t>附件</a:t>
            </a:r>
            <a:endParaRPr lang="zh-TW" altLang="en-US" sz="1800" b="0" dirty="0">
              <a:latin typeface="+mj-lt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prstClr val="black"/>
                </a:solidFill>
              </a:rPr>
              <a:t>8</a:t>
            </a:r>
            <a:endParaRPr lang="en-US" altLang="zh-TW" dirty="0">
              <a:solidFill>
                <a:prstClr val="black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2263" y="188913"/>
            <a:ext cx="871378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二</a:t>
            </a: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中國大陸最近的監管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聲明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 </a:t>
            </a:r>
            <a:endParaRPr lang="en-US" altLang="zh-TW" kern="0" dirty="0" smtClean="0">
              <a:solidFill>
                <a:srgbClr val="262699"/>
              </a:solidFill>
              <a:ea typeface="標楷體" pitchFamily="65" charset="-120"/>
            </a:endParaRP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41988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 altLang="zh-TW" sz="1800">
              <a:solidFill>
                <a:srgbClr val="000000"/>
              </a:solidFill>
              <a:ea typeface="標楷體" pitchFamily="65" charset="-120"/>
            </a:endParaRPr>
          </a:p>
          <a:p>
            <a:pPr eaLnBrk="0" hangingPunct="0"/>
            <a:r>
              <a:rPr lang="en-US" altLang="zh-TW" sz="1800">
                <a:solidFill>
                  <a:srgbClr val="000000"/>
                </a:solidFill>
                <a:ea typeface="標楷體" pitchFamily="65" charset="-120"/>
              </a:rPr>
              <a:t/>
            </a:r>
            <a:br>
              <a:rPr lang="en-US" altLang="zh-TW" sz="1800">
                <a:solidFill>
                  <a:srgbClr val="000000"/>
                </a:solidFill>
                <a:ea typeface="標楷體" pitchFamily="65" charset="-120"/>
              </a:rPr>
            </a:b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341313" y="908050"/>
            <a:ext cx="8461375" cy="54006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9900"/>
              </a:buClr>
              <a:buSzPts val="1800"/>
              <a:tabLst>
                <a:tab pos="630555" algn="l"/>
                <a:tab pos="1025525" algn="l"/>
              </a:tabLst>
              <a:defRPr/>
            </a:pPr>
            <a:r>
              <a:rPr lang="en-US" altLang="zh-TW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2013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年</a:t>
            </a:r>
            <a:r>
              <a:rPr lang="en-US" altLang="zh-TW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12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月</a:t>
            </a:r>
            <a:r>
              <a:rPr lang="en-US" altLang="zh-TW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5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日，中國人民銀行等五部委聯合發布「關於防範比特幣風險的通知」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，重點如下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：</a:t>
            </a:r>
            <a:endParaRPr lang="zh-TW" altLang="en-US" sz="240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marL="342900" lvl="1" indent="-3429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強調比特幣不是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貨幣</a:t>
            </a:r>
            <a:endParaRPr lang="en-US" altLang="zh-TW" sz="240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355600" lvl="1" algn="just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比特幣不是真正意義的貨幣，應當是一種特定的虛擬商品，不能且不應作為貨幣在市場上流通使用。</a:t>
            </a:r>
            <a:endParaRPr lang="en-US" altLang="zh-TW" sz="1800" b="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342900" lvl="1" indent="-3429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禁止中國金融機構和支付機構辦理比特幣相關業務</a:t>
            </a:r>
          </a:p>
          <a:p>
            <a:pPr marL="360363" algn="just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不</a:t>
            </a:r>
            <a:r>
              <a:rPr lang="zh-TW" altLang="en-US" sz="1800" b="0" kern="100" spc="-11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得以比特幣為產品或服務定價</a:t>
            </a:r>
            <a:r>
              <a:rPr lang="zh-TW" altLang="en-US" sz="1800" b="0" kern="100" spc="-11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，亦不得</a:t>
            </a:r>
            <a:r>
              <a:rPr lang="zh-TW" altLang="en-US" sz="1800" b="0" kern="100" spc="-11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直接或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間接提供比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特幣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相關服務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，包括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：</a:t>
            </a:r>
            <a:endParaRPr lang="en-US" altLang="zh-TW" sz="1800" b="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為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客戶提供比特幣登記、交易、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清算等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服務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接受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比特幣或以比特幣作為支付結算工具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辦理比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特幣與人民幣及外幣的兌換服務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辦理比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特幣的儲存、託管、抵押等業務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發行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與比特幣相關的金融產品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；</a:t>
            </a:r>
            <a:endParaRPr lang="en-US" altLang="zh-TW" sz="1800" b="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703263" indent="-342900" algn="just">
              <a:lnSpc>
                <a:spcPts val="2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將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比特幣作為信託、基金等</a:t>
            </a:r>
            <a:r>
              <a:rPr lang="zh-TW" altLang="en-US" sz="18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投資標的。</a:t>
            </a:r>
            <a:endParaRPr lang="en-US" altLang="zh-TW" sz="1800" b="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407988" lvl="1" indent="-3429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加強對比特幣網站的管理，並防範可能的洗錢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風險</a:t>
            </a:r>
            <a:endParaRPr lang="en-US" altLang="zh-TW" sz="2400" kern="100" dirty="0">
              <a:solidFill>
                <a:prstClr val="black"/>
              </a:solidFill>
              <a:latin typeface="Times New Roman"/>
              <a:ea typeface="標楷體"/>
              <a:cs typeface="新細明體"/>
            </a:endParaRPr>
          </a:p>
          <a:p>
            <a:pPr marL="407988" lvl="1" indent="-3429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未</a:t>
            </a: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禁止民眾在風險自負的前提下持有比特幣</a:t>
            </a:r>
            <a:endParaRPr lang="zh-TW" altLang="en-US" sz="2400" kern="100" dirty="0">
              <a:solidFill>
                <a:prstClr val="black"/>
              </a:solidFill>
              <a:latin typeface="Times New Roman"/>
              <a:ea typeface="新細明體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9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850" y="620713"/>
            <a:ext cx="8174038" cy="482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60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ea typeface="標楷體" panose="03000509000000000000" pitchFamily="65" charset="-120"/>
              </a:rPr>
              <a:t>(</a:t>
            </a:r>
            <a:r>
              <a:rPr lang="zh-TW" altLang="en-US" kern="0" dirty="0" smtClean="0">
                <a:solidFill>
                  <a:srgbClr val="262699"/>
                </a:solidFill>
                <a:ea typeface="標楷體" panose="03000509000000000000" pitchFamily="65" charset="-120"/>
              </a:rPr>
              <a:t>一</a:t>
            </a:r>
            <a:r>
              <a:rPr lang="en-US" altLang="zh-TW" kern="0" dirty="0" smtClean="0">
                <a:solidFill>
                  <a:srgbClr val="262699"/>
                </a:solidFill>
                <a:ea typeface="標楷體" panose="03000509000000000000" pitchFamily="65" charset="-12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ea typeface="標楷體" panose="03000509000000000000" pitchFamily="65" charset="-120"/>
              </a:rPr>
              <a:t>比特幣不是貨幣</a:t>
            </a:r>
            <a:endParaRPr lang="zh-TW" altLang="en-US" kern="0" dirty="0">
              <a:solidFill>
                <a:srgbClr val="262699"/>
              </a:solidFill>
              <a:ea typeface="標楷體" panose="03000509000000000000" pitchFamily="65" charset="-120"/>
            </a:endParaRPr>
          </a:p>
          <a:p>
            <a:pPr marL="455613" lvl="2" indent="-3429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比特幣非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為社會大眾</a:t>
            </a:r>
            <a:r>
              <a:rPr lang="zh-TW" altLang="en-US" u="sng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普遍接受的交易媒介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，且其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價值不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穩定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，難以具有</a:t>
            </a:r>
            <a:r>
              <a:rPr lang="zh-TW" altLang="en-US" u="sng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記帳單位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zh-TW" altLang="en-US" u="sng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價值儲存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的功能，不具真正通貨（</a:t>
            </a:r>
            <a:r>
              <a:rPr lang="en-US" altLang="zh-TW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real currency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）特性，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所以不是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貨幣</a:t>
            </a:r>
            <a:r>
              <a:rPr kumimoji="0" lang="zh-TW" altLang="en-US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</a:rPr>
              <a:t>* 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kern="0" dirty="0" smtClean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5613" lvl="2" indent="-3429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比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特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幣非由任何國家貨幣當局所發行，不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具法償效力，亦無發行準備及兌償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保證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持有者須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承擔可能無法兌償或流通的風險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kern="0" dirty="0" smtClean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5613" lvl="2" indent="-3429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根據中央銀行法規定，央行發行之貨幣為國幣，對於國內之一切支付，方具有</a:t>
            </a:r>
            <a:r>
              <a:rPr lang="zh-TW" altLang="en-US" u="sng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法償效力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  <a:p>
            <a:pPr marL="455613" lvl="2" indent="-3429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新臺幣係</a:t>
            </a:r>
            <a:r>
              <a:rPr lang="zh-TW" altLang="en-US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依中央銀行法發行之國幣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，並有黃金、外匯之</a:t>
            </a:r>
            <a:r>
              <a:rPr lang="zh-TW" altLang="en-US" u="sng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十足準備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，具法定貨幣之</a:t>
            </a:r>
            <a:r>
              <a:rPr lang="zh-TW" altLang="en-US" u="sng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內在價值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en-US" altLang="zh-TW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intrinsic value</a:t>
            </a:r>
            <a:r>
              <a:rPr lang="zh-TW" altLang="en-US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）。</a:t>
            </a:r>
            <a:endParaRPr lang="en-US" altLang="zh-TW" kern="0" dirty="0" smtClean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01675" lvl="2" indent="-342900" algn="just" eaLnBrk="1" hangingPunct="1">
              <a:lnSpc>
                <a:spcPts val="40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endParaRPr lang="en-US" altLang="zh-TW" sz="2800" kern="0" dirty="0" smtClean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8775" lvl="2" indent="0" algn="just" eaLnBrk="1" hangingPunct="1">
              <a:lnSpc>
                <a:spcPts val="4000"/>
              </a:lnSpc>
              <a:spcBef>
                <a:spcPts val="600"/>
              </a:spcBef>
              <a:buClr>
                <a:srgbClr val="FF0000"/>
              </a:buClr>
              <a:buFontTx/>
              <a:buNone/>
              <a:defRPr/>
            </a:pPr>
            <a:endParaRPr lang="zh-TW" altLang="en-US" sz="2800" kern="0" dirty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3011" name="Rectangle 2053"/>
          <p:cNvSpPr>
            <a:spLocks noChangeArrowheads="1"/>
          </p:cNvSpPr>
          <p:nvPr/>
        </p:nvSpPr>
        <p:spPr bwMode="auto">
          <a:xfrm>
            <a:off x="263525" y="188913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kumimoji="0" lang="zh-TW" altLang="en-US" sz="3200">
                <a:solidFill>
                  <a:srgbClr val="0000FF"/>
                </a:solidFill>
                <a:ea typeface="標楷體" pitchFamily="65" charset="-120"/>
              </a:rPr>
              <a:t>三、央行及金管會對比特幣的看法與立場</a:t>
            </a:r>
          </a:p>
          <a:p>
            <a:pPr eaLnBrk="0" hangingPunct="0"/>
            <a:endParaRPr kumimoji="0" lang="zh-TW" altLang="en-US" sz="320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38150" y="5662613"/>
            <a:ext cx="8237538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85725" indent="-85725" algn="just">
              <a:defRPr/>
            </a:pP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*紐約大學教授</a:t>
            </a:r>
            <a:r>
              <a:rPr lang="en-US" altLang="zh-TW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David </a:t>
            </a:r>
            <a:r>
              <a:rPr lang="en-US" altLang="zh-TW" sz="1800" b="0" dirty="0" err="1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Yermack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於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本（</a:t>
            </a:r>
            <a:r>
              <a:rPr lang="en-US" altLang="zh-TW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）月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在美國國家經濟研究局發表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論文</a:t>
            </a:r>
            <a:r>
              <a:rPr lang="en-US" altLang="zh-TW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〝IS BITCOIN A REAL CURRENCY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〞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（</a:t>
            </a:r>
            <a:r>
              <a:rPr lang="en-US" altLang="zh-TW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NBER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No.19747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）指出：</a:t>
            </a:r>
            <a:endParaRPr lang="en-US" altLang="zh-TW" sz="1800" b="0" dirty="0">
              <a:solidFill>
                <a:prstClr val="black"/>
              </a:solidFill>
              <a:latin typeface="+mn-lt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altLang="en-US" sz="1800" u="sng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比</a:t>
            </a:r>
            <a:r>
              <a:rPr lang="zh-TW" altLang="en-US" sz="1800" u="sng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特幣不是真正通貨</a:t>
            </a:r>
            <a:r>
              <a:rPr lang="zh-TW" altLang="en-US" sz="180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1800" u="sng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其更像投機資產</a:t>
            </a:r>
            <a:r>
              <a:rPr lang="zh-TW" altLang="en-US" sz="180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，具有類似</a:t>
            </a:r>
            <a:r>
              <a:rPr lang="en-US" altLang="zh-TW" sz="180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1990</a:t>
            </a:r>
            <a:r>
              <a:rPr lang="zh-TW" altLang="en-US" sz="180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年代網路泡沬股的特性</a:t>
            </a:r>
            <a:r>
              <a:rPr lang="zh-TW" altLang="en-US" sz="1800" b="0" dirty="0">
                <a:solidFill>
                  <a:prstClr val="black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sz="1800" b="0" dirty="0">
              <a:solidFill>
                <a:prstClr val="black"/>
              </a:solidFill>
              <a:latin typeface="+mn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10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850" y="620713"/>
            <a:ext cx="8328025" cy="576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31825" lvl="1" indent="-631825" algn="just">
              <a:lnSpc>
                <a:spcPts val="3600"/>
              </a:lnSpc>
              <a:spcBef>
                <a:spcPts val="60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二</a:t>
            </a:r>
            <a:r>
              <a:rPr lang="en-US" altLang="zh-TW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央行及金管會呼籲社會大眾必須注意接受、交易或持有比</a:t>
            </a:r>
            <a:r>
              <a:rPr lang="zh-TW" altLang="en-US" kern="0" dirty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特</a:t>
            </a:r>
            <a:r>
              <a:rPr lang="zh-TW" altLang="en-US" kern="0" dirty="0" smtClean="0">
                <a:solidFill>
                  <a:srgbClr val="262699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幣之相關風險</a:t>
            </a:r>
            <a:endParaRPr lang="en-US" altLang="zh-TW" kern="0" dirty="0" smtClean="0">
              <a:solidFill>
                <a:srgbClr val="262699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4025" lvl="2" indent="-3175" algn="just" eaLnBrk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Tx/>
              <a:buNone/>
              <a:defRPr/>
            </a:pP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比特幣屬高度投機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之數位「虛擬商品」，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且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缺乏專屬法規之交易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保障機制，國人如欲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接受、交易或持有比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特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幣，必須特別注意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下列風險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u="sng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價格波動大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可能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產生投資風險或兌換風險。</a:t>
            </a:r>
            <a:endParaRPr lang="en-US" altLang="zh-TW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儲存於電子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錢包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的比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特幣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，具有</a:t>
            </a: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易遭</a:t>
            </a:r>
            <a:r>
              <a:rPr lang="zh-TW" altLang="en-US" u="sng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駭客竊取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、病毒攻擊而平白消失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的風險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往來的</a:t>
            </a: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交易平台可能遭駭客入侵、惡意倒閉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，或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因涉及非法交易而遭政府關閉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之風險</a:t>
            </a:r>
            <a:r>
              <a:rPr lang="zh-TW" alt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淪為</a:t>
            </a:r>
            <a:r>
              <a:rPr lang="zh-TW" altLang="en-US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販毒、洗錢、走私等</a:t>
            </a: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非法交易工具的風險。</a:t>
            </a:r>
            <a:endParaRPr lang="en-US" altLang="zh-TW" u="sng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lvl="2" indent="-368300" algn="just" eaLnBrk="1" hangingPunct="1">
              <a:lnSpc>
                <a:spcPts val="3000"/>
              </a:lnSpc>
              <a:spcBef>
                <a:spcPts val="8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欠缺專屬法律保障</a:t>
            </a:r>
            <a:r>
              <a:rPr lang="zh-TW" altLang="en-US" u="sng" kern="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的風險</a:t>
            </a:r>
            <a:r>
              <a:rPr lang="zh-TW" altLang="en-US" u="sng" kern="0" dirty="0" smtClean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u="sng" kern="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11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8313" y="476250"/>
            <a:ext cx="82073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27063" lvl="1" indent="-627063" algn="just">
              <a:lnSpc>
                <a:spcPts val="4400"/>
              </a:lnSpc>
              <a:spcBef>
                <a:spcPts val="60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sz="2600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600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600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央</a:t>
            </a:r>
            <a:r>
              <a:rPr lang="zh-TW" altLang="en-US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行及金管會將持續密切注意比特幣在國內發展情形，並與相關部會合作，</a:t>
            </a:r>
            <a:r>
              <a:rPr lang="zh-TW" altLang="en-US" u="sng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於必要時採</a:t>
            </a:r>
            <a:r>
              <a:rPr lang="zh-TW" altLang="en-US" u="sng" kern="0" spc="-140" dirty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取妥</a:t>
            </a:r>
            <a:r>
              <a:rPr lang="zh-TW" altLang="en-US" u="sng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適措施</a:t>
            </a:r>
            <a:r>
              <a:rPr lang="zh-TW" altLang="en-US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，以保護消費者權益及維持經濟</a:t>
            </a:r>
            <a:r>
              <a:rPr lang="zh-TW" altLang="en-US" kern="0" spc="-140" dirty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kern="0" spc="-140" dirty="0" smtClean="0">
                <a:solidFill>
                  <a:srgbClr val="2626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金融穩定</a:t>
            </a:r>
            <a:endParaRPr lang="en-US" altLang="zh-TW" kern="0" spc="-140" dirty="0" smtClean="0">
              <a:solidFill>
                <a:srgbClr val="2626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01675" lvl="2" indent="-342900" algn="just" eaLnBrk="1">
              <a:lnSpc>
                <a:spcPts val="43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endParaRPr lang="zh-TW" altLang="en-US" sz="2600" kern="0" dirty="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12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850" y="863600"/>
            <a:ext cx="8675688" cy="501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58775" lvl="2" indent="-358775" hangingPunct="0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</a:pPr>
            <a:r>
              <a:rPr lang="zh-TW" altLang="en-US" sz="2000">
                <a:solidFill>
                  <a:srgbClr val="000000"/>
                </a:solidFill>
                <a:ea typeface="標楷體" pitchFamily="65" charset="-120"/>
                <a:cs typeface="Arial" charset="0"/>
              </a:rPr>
              <a:t>資料來源：</a:t>
            </a:r>
            <a:endParaRPr lang="en-US" altLang="zh-TW" sz="2000">
              <a:solidFill>
                <a:srgbClr val="000000"/>
              </a:solidFill>
              <a:ea typeface="標楷體" pitchFamily="65" charset="-120"/>
              <a:cs typeface="Arial" charset="0"/>
            </a:endParaRPr>
          </a:p>
          <a:p>
            <a:pPr marL="358775" lvl="2" indent="-358775" hangingPunct="0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</a:pP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1.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2013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年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12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月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日中國人民銀行網站發布之「關於防範比特幣風險的通知」。</a:t>
            </a:r>
            <a:endParaRPr lang="en-US" altLang="zh-TW" sz="1800" b="0">
              <a:solidFill>
                <a:srgbClr val="000000"/>
              </a:solidFill>
              <a:latin typeface="Arial" charset="0"/>
              <a:ea typeface="標楷體" pitchFamily="65" charset="-120"/>
              <a:cs typeface="Arial" charset="0"/>
            </a:endParaRPr>
          </a:p>
          <a:p>
            <a:pPr marL="358775" lvl="2" indent="-358775" hangingPunct="0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</a:pP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2.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2013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年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12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月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21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日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The Jakarta Globe 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網站報導。</a:t>
            </a:r>
            <a:endParaRPr lang="en-US" altLang="zh-TW" sz="1800" b="0">
              <a:solidFill>
                <a:srgbClr val="000000"/>
              </a:solidFill>
              <a:latin typeface="Arial" charset="0"/>
              <a:ea typeface="標楷體" pitchFamily="65" charset="-120"/>
              <a:cs typeface="Arial" charset="0"/>
            </a:endParaRPr>
          </a:p>
          <a:p>
            <a:pPr marL="358775" lvl="2" indent="-358775" hangingPunct="0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</a:pP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3.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2013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年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7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月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29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日泰國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Bitcoin 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官方網站宣布停止比特幣交易之說明。</a:t>
            </a:r>
            <a:endParaRPr lang="en-US" altLang="zh-TW" sz="1800" b="0">
              <a:solidFill>
                <a:srgbClr val="000000"/>
              </a:solidFill>
              <a:latin typeface="Arial" charset="0"/>
              <a:ea typeface="標楷體" pitchFamily="65" charset="-120"/>
              <a:cs typeface="Arial" charset="0"/>
            </a:endParaRPr>
          </a:p>
          <a:p>
            <a:pPr marL="358775" lvl="2" indent="-358775" hangingPunct="0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</a:pP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4.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2013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年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12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月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18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日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Bloomberg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科技新聞網站報導。</a:t>
            </a:r>
            <a:endParaRPr lang="en-US" altLang="zh-TW" sz="1800" b="0">
              <a:solidFill>
                <a:srgbClr val="000000"/>
              </a:solidFill>
              <a:latin typeface="Arial" charset="0"/>
              <a:ea typeface="標楷體" pitchFamily="65" charset="-120"/>
              <a:cs typeface="Arial" charset="0"/>
            </a:endParaRPr>
          </a:p>
          <a:p>
            <a:pPr marL="358775" lvl="2" indent="-358775" hangingPunct="0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</a:pP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5.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2013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年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12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月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12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日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EBA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發布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〝Warning to consumers on virtual currencies〞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。</a:t>
            </a:r>
            <a:endParaRPr lang="en-US" altLang="zh-TW" sz="1800" b="0">
              <a:solidFill>
                <a:srgbClr val="000000"/>
              </a:solidFill>
              <a:latin typeface="Arial" charset="0"/>
              <a:ea typeface="標楷體" pitchFamily="65" charset="-120"/>
              <a:cs typeface="Arial" charset="0"/>
            </a:endParaRPr>
          </a:p>
          <a:p>
            <a:pPr marL="358775" lvl="2" indent="-358775" hangingPunct="0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</a:pP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6.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同註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。</a:t>
            </a:r>
          </a:p>
          <a:p>
            <a:pPr marL="358775" lvl="2" indent="-358775" hangingPunct="0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</a:pP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7.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同註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zh-TW" altLang="en-US" sz="1800" b="0">
                <a:solidFill>
                  <a:srgbClr val="000000"/>
                </a:solidFill>
                <a:latin typeface="新細明體" charset="-120"/>
                <a:ea typeface="標楷體" pitchFamily="65" charset="-120"/>
                <a:cs typeface="Arial" charset="0"/>
              </a:rPr>
              <a:t>。</a:t>
            </a:r>
            <a:endParaRPr lang="en-US" altLang="zh-TW" sz="1800" b="0">
              <a:solidFill>
                <a:srgbClr val="000000"/>
              </a:solidFill>
              <a:latin typeface="Arial" charset="0"/>
              <a:ea typeface="標楷體" pitchFamily="65" charset="-120"/>
              <a:cs typeface="Arial" charset="0"/>
            </a:endParaRPr>
          </a:p>
          <a:p>
            <a:pPr marL="358775" lvl="2" indent="-358775" hangingPunct="0">
              <a:lnSpc>
                <a:spcPct val="150000"/>
              </a:lnSpc>
              <a:spcBef>
                <a:spcPts val="600"/>
              </a:spcBef>
              <a:buClr>
                <a:srgbClr val="FF0000"/>
              </a:buClr>
            </a:pP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註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8.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2013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年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11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月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20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日</a:t>
            </a:r>
            <a:r>
              <a:rPr lang="en-US" altLang="zh-TW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American Banker</a:t>
            </a:r>
            <a:r>
              <a:rPr lang="zh-TW" altLang="en-US" sz="1800" b="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雜誌網站報導。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4098"/>
          <p:cNvSpPr>
            <a:spLocks noChangeArrowheads="1"/>
          </p:cNvSpPr>
          <p:nvPr/>
        </p:nvSpPr>
        <p:spPr bwMode="auto">
          <a:xfrm>
            <a:off x="792163" y="981075"/>
            <a:ext cx="8362950" cy="453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>
            <a:lvl1pPr marL="571500" indent="-5715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indent="-4794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en-US" altLang="zh-TW" sz="3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4794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en-US" altLang="zh-TW" sz="30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4794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en-US" altLang="zh-TW" sz="3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4794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en-US" altLang="zh-TW" sz="30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122238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r>
              <a:rPr lang="zh-TW" altLang="en-US" sz="26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一、</a:t>
            </a: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比特幣</a:t>
            </a: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簡介</a:t>
            </a:r>
            <a:endParaRPr kumimoji="0" lang="en-US" altLang="zh-TW" sz="2800" dirty="0" smtClean="0">
              <a:solidFill>
                <a:prstClr val="black"/>
              </a:solidFill>
              <a:ea typeface="標楷體" pitchFamily="65" charset="-120"/>
            </a:endParaRP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（一）比</a:t>
            </a:r>
            <a:r>
              <a:rPr kumimoji="0" lang="zh-TW" altLang="en-US" sz="2000" dirty="0">
                <a:solidFill>
                  <a:prstClr val="black"/>
                </a:solidFill>
                <a:ea typeface="標楷體" pitchFamily="65" charset="-120"/>
              </a:rPr>
              <a:t>特幣基本資料</a:t>
            </a:r>
            <a:endParaRPr kumimoji="0" lang="en-US" altLang="zh-TW" sz="2000" dirty="0">
              <a:solidFill>
                <a:prstClr val="black"/>
              </a:solidFill>
              <a:ea typeface="標楷體" pitchFamily="65" charset="-120"/>
            </a:endParaRP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（二）比</a:t>
            </a:r>
            <a:r>
              <a:rPr kumimoji="0" lang="zh-TW" altLang="en-US" sz="2000" dirty="0">
                <a:solidFill>
                  <a:prstClr val="black"/>
                </a:solidFill>
                <a:ea typeface="標楷體" pitchFamily="65" charset="-120"/>
              </a:rPr>
              <a:t>特幣特性</a:t>
            </a:r>
            <a:endParaRPr kumimoji="0" lang="en-US" altLang="zh-TW" sz="2000" dirty="0">
              <a:solidFill>
                <a:prstClr val="black"/>
              </a:solidFill>
              <a:ea typeface="標楷體" pitchFamily="65" charset="-120"/>
            </a:endParaRP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（三）比</a:t>
            </a:r>
            <a:r>
              <a:rPr kumimoji="0" lang="zh-TW" altLang="en-US" sz="2000" dirty="0">
                <a:solidFill>
                  <a:prstClr val="black"/>
                </a:solidFill>
                <a:ea typeface="標楷體" pitchFamily="65" charset="-120"/>
              </a:rPr>
              <a:t>特幣交易情況</a:t>
            </a:r>
            <a:endParaRPr kumimoji="0" lang="en-US" altLang="zh-TW" sz="2000" dirty="0">
              <a:solidFill>
                <a:prstClr val="black"/>
              </a:solidFill>
              <a:ea typeface="標楷體" pitchFamily="65" charset="-120"/>
            </a:endParaRPr>
          </a:p>
          <a:p>
            <a:pPr indent="-122238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二</a:t>
            </a: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、國際上對比</a:t>
            </a: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特</a:t>
            </a: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幣監管</a:t>
            </a: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概況</a:t>
            </a: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（一）一般監管概況</a:t>
            </a:r>
            <a:endParaRPr kumimoji="0" lang="zh-TW" altLang="en-US" sz="2000" dirty="0">
              <a:solidFill>
                <a:prstClr val="black"/>
              </a:solidFill>
              <a:ea typeface="標楷體" pitchFamily="65" charset="-120"/>
            </a:endParaRPr>
          </a:p>
          <a:p>
            <a:pPr marL="620712" lvl="1" indent="0" eaLnBrk="1" hangingPunct="1">
              <a:spcBef>
                <a:spcPts val="1200"/>
              </a:spcBef>
              <a:buClr>
                <a:srgbClr val="FF0000"/>
              </a:buClr>
              <a:buFontTx/>
              <a:buNone/>
              <a:defRPr/>
            </a:pP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（二</a:t>
            </a:r>
            <a:r>
              <a:rPr kumimoji="0" lang="zh-TW" altLang="en-US" sz="2000" dirty="0">
                <a:solidFill>
                  <a:prstClr val="black"/>
                </a:solidFill>
                <a:ea typeface="標楷體" pitchFamily="65" charset="-120"/>
              </a:rPr>
              <a:t>）</a:t>
            </a:r>
            <a:r>
              <a:rPr kumimoji="0" lang="zh-TW" altLang="en-US" sz="2000" dirty="0" smtClean="0">
                <a:solidFill>
                  <a:prstClr val="black"/>
                </a:solidFill>
                <a:ea typeface="標楷體" pitchFamily="65" charset="-120"/>
              </a:rPr>
              <a:t>中國大陸最近的監管聲明</a:t>
            </a:r>
            <a:endParaRPr kumimoji="0" lang="en-US" altLang="zh-TW" sz="2000" dirty="0">
              <a:solidFill>
                <a:prstClr val="black"/>
              </a:solidFill>
              <a:ea typeface="標楷體" pitchFamily="65" charset="-120"/>
            </a:endParaRPr>
          </a:p>
          <a:p>
            <a:pPr indent="-122238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三、央行及金管會對比</a:t>
            </a:r>
            <a:r>
              <a:rPr kumimoji="0" lang="zh-TW" altLang="en-US" sz="2800" dirty="0">
                <a:solidFill>
                  <a:prstClr val="black"/>
                </a:solidFill>
                <a:ea typeface="標楷體" pitchFamily="65" charset="-120"/>
              </a:rPr>
              <a:t>特幣的</a:t>
            </a:r>
            <a:r>
              <a:rPr kumimoji="0" lang="zh-TW" altLang="en-US" sz="2800" dirty="0" smtClean="0">
                <a:solidFill>
                  <a:prstClr val="black"/>
                </a:solidFill>
                <a:ea typeface="標楷體" pitchFamily="65" charset="-120"/>
              </a:rPr>
              <a:t>看法與立場</a:t>
            </a:r>
            <a:endParaRPr kumimoji="0" lang="zh-TW" altLang="en-US" sz="2800" dirty="0">
              <a:solidFill>
                <a:srgbClr val="0000FF"/>
              </a:solidFill>
              <a:ea typeface="標楷體" pitchFamily="65" charset="-120"/>
            </a:endParaRPr>
          </a:p>
          <a:p>
            <a:pPr indent="-122238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zh-TW" altLang="en-US" sz="26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1200"/>
              </a:spcBef>
              <a:buClr>
                <a:srgbClr val="DD8047"/>
              </a:buClr>
              <a:buFont typeface="Wingdings" pitchFamily="2" charset="2"/>
              <a:buNone/>
              <a:defRPr/>
            </a:pPr>
            <a:endParaRPr lang="en-US" altLang="zh-TW" sz="3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indent="-212725" eaLnBrk="1" hangingPunct="1">
              <a:spcBef>
                <a:spcPts val="1200"/>
              </a:spcBef>
              <a:buClr>
                <a:srgbClr val="DD8047"/>
              </a:buClr>
              <a:buFontTx/>
              <a:buNone/>
              <a:defRPr/>
            </a:pPr>
            <a:endParaRPr lang="zh-TW" altLang="en-US" sz="30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1746" name="Rectangle 10"/>
          <p:cNvSpPr>
            <a:spLocks noGrp="1" noChangeArrowheads="1"/>
          </p:cNvSpPr>
          <p:nvPr>
            <p:ph type="title"/>
          </p:nvPr>
        </p:nvSpPr>
        <p:spPr>
          <a:xfrm>
            <a:off x="2411413" y="333375"/>
            <a:ext cx="4267200" cy="838200"/>
          </a:xfrm>
        </p:spPr>
        <p:txBody>
          <a:bodyPr/>
          <a:lstStyle/>
          <a:p>
            <a:pPr eaLnBrk="1" hangingPunct="1"/>
            <a:r>
              <a:rPr lang="zh-TW" altLang="en-US" b="1" u="sng" smtClean="0">
                <a:solidFill>
                  <a:schemeClr val="tx1"/>
                </a:solidFill>
                <a:ea typeface="標楷體" pitchFamily="65" charset="-120"/>
              </a:rPr>
              <a:t>大綱</a:t>
            </a:r>
            <a:endParaRPr lang="zh-TW" altLang="en-US" sz="4000" b="1" smtClean="0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053"/>
          <p:cNvSpPr>
            <a:spLocks noChangeArrowheads="1"/>
          </p:cNvSpPr>
          <p:nvPr/>
        </p:nvSpPr>
        <p:spPr bwMode="auto">
          <a:xfrm>
            <a:off x="263525" y="188913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kumimoji="0" lang="zh-TW" altLang="en-US" sz="3200">
                <a:solidFill>
                  <a:srgbClr val="0000FF"/>
                </a:solidFill>
                <a:ea typeface="標楷體" pitchFamily="65" charset="-120"/>
              </a:rPr>
              <a:t>ㄧ、比特幣簡介</a:t>
            </a:r>
            <a:endParaRPr kumimoji="0" lang="en-US" altLang="zh-TW" sz="3200">
              <a:solidFill>
                <a:srgbClr val="0000FF"/>
              </a:solidFill>
              <a:ea typeface="標楷體" pitchFamily="65" charset="-120"/>
            </a:endParaRPr>
          </a:p>
          <a:p>
            <a:pPr eaLnBrk="0" hangingPunct="0"/>
            <a:endParaRPr kumimoji="0" lang="zh-TW" altLang="en-US" sz="3200">
              <a:solidFill>
                <a:srgbClr val="0000FF"/>
              </a:solidFill>
              <a:ea typeface="標楷體" pitchFamily="65" charset="-120"/>
            </a:endParaRPr>
          </a:p>
        </p:txBody>
      </p:sp>
      <p:graphicFrame>
        <p:nvGraphicFramePr>
          <p:cNvPr id="243" name="表格 242"/>
          <p:cNvGraphicFramePr>
            <a:graphicFrameLocks noGrp="1"/>
          </p:cNvGraphicFramePr>
          <p:nvPr/>
        </p:nvGraphicFramePr>
        <p:xfrm>
          <a:off x="260350" y="1076325"/>
          <a:ext cx="8388350" cy="5553075"/>
        </p:xfrm>
        <a:graphic>
          <a:graphicData uri="http://schemas.openxmlformats.org/drawingml/2006/table">
            <a:tbl>
              <a:tblPr/>
              <a:tblGrid>
                <a:gridCol w="1431925"/>
                <a:gridCol w="6956425"/>
              </a:tblGrid>
              <a:tr h="1474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提出</a:t>
                      </a:r>
                      <a:r>
                        <a:rPr kumimoji="0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者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2008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年由署名為「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Satoshi Nakamoto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」的個人或團體所提出的概念。</a:t>
                      </a: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2009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日「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Satoshi Nakamoto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」首次挖出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50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個單位比特幣。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001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發行方式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Arial" charset="0"/>
                        </a:rPr>
                        <a:t>比特幣由一組網路代碼所組成，發行數量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由電腦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程式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自動控制，無發行機構。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Arial" charset="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2201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取得方式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線上「挖礦」（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mining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）取得：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經由解開「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Satoshi Nakamoto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」所設計的數學運算問題，而獲得之報償。因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運算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需要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高效能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電腦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設備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與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Arial" charset="0"/>
                        </a:rPr>
                        <a:t>時間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，困難度高，類似「挖礦」而稱之；</a:t>
                      </a:r>
                      <a:endParaRPr kumimoji="0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除挖礦外，亦可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透過網路交易平台，以交易方式取得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新細明體" charset="-120"/>
                          <a:ea typeface="新細明體" charset="-120"/>
                          <a:cs typeface="Times New Roman" pitchFamily="18" charset="0"/>
                        </a:rPr>
                        <a:t>。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全球流通數量</a:t>
                      </a:r>
                      <a:endParaRPr kumimoji="0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目前全球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流通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約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1,200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萬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個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單位。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發行上限為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2,100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萬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個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單位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12750" y="476250"/>
            <a:ext cx="8713788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一</a:t>
            </a: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 比特幣基本資料</a:t>
            </a:r>
            <a:endParaRPr lang="en-US" altLang="zh-TW" kern="0" dirty="0">
              <a:solidFill>
                <a:srgbClr val="262699"/>
              </a:solidFill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1</a:t>
            </a:r>
            <a:endParaRPr lang="en-US" altLang="zh-TW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053"/>
          <p:cNvSpPr>
            <a:spLocks noChangeArrowheads="1"/>
          </p:cNvSpPr>
          <p:nvPr/>
        </p:nvSpPr>
        <p:spPr bwMode="auto">
          <a:xfrm>
            <a:off x="323850" y="188913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kumimoji="0" lang="zh-TW" altLang="en-US" sz="320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34818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34819" name="Rectangle 5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 altLang="zh-TW" sz="1200">
              <a:solidFill>
                <a:srgbClr val="000000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pPr eaLnBrk="0" hangingPunct="0"/>
            <a:r>
              <a:rPr lang="en-US" altLang="zh-TW" sz="1200">
                <a:solidFill>
                  <a:srgbClr val="000000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/>
            </a:r>
            <a:br>
              <a:rPr lang="en-US" altLang="zh-TW" sz="1200">
                <a:solidFill>
                  <a:srgbClr val="000000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</a:br>
            <a:endParaRPr lang="en-US" altLang="zh-TW">
              <a:solidFill>
                <a:srgbClr val="000000"/>
              </a:solidFill>
            </a:endParaRPr>
          </a:p>
        </p:txBody>
      </p:sp>
      <p:graphicFrame>
        <p:nvGraphicFramePr>
          <p:cNvPr id="48" name="表格 47"/>
          <p:cNvGraphicFramePr>
            <a:graphicFrameLocks noGrp="1"/>
          </p:cNvGraphicFramePr>
          <p:nvPr/>
        </p:nvGraphicFramePr>
        <p:xfrm>
          <a:off x="250825" y="1211263"/>
          <a:ext cx="8642350" cy="5076825"/>
        </p:xfrm>
        <a:graphic>
          <a:graphicData uri="http://schemas.openxmlformats.org/drawingml/2006/table">
            <a:tbl>
              <a:tblPr/>
              <a:tblGrid>
                <a:gridCol w="2106613"/>
                <a:gridCol w="6535737"/>
              </a:tblGrid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不是法定貨幣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Arial" charset="0"/>
                        </a:rPr>
                        <a:t>比特幣不是真正貨幣，不符合貨幣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Arial" charset="0"/>
                        </a:rPr>
                        <a:t>「應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Arial" charset="0"/>
                        </a:rPr>
                        <a:t>為社會大眾所普遍接受的交易媒介」之定義，且非由任何貨幣當局所發行，不具法償效力，性質上屬於一種數位「虛擬商品」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Arial" charset="0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Gulim" pitchFamily="34" charset="-127"/>
                        </a:rPr>
                        <a:t>發行數量有限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Gulim" pitchFamily="34" charset="-127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Arial" charset="0"/>
                        </a:rPr>
                        <a:t>因比特幣發行數量有限，取得不易，具稀少性。</a:t>
                      </a: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981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投機性強</a:t>
                      </a: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因其供給數量有限，易成為炒作標的，價格易受需求面因素影響，而大幅波動，投機性甚為強烈。</a:t>
                      </a: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243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Gulim" pitchFamily="34" charset="-127"/>
                        </a:rPr>
                        <a:t>交易及持有</a:t>
                      </a:r>
                      <a:r>
                        <a:rPr kumimoji="1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Gulim" pitchFamily="34" charset="-127"/>
                        </a:rPr>
                        <a:t>風險極高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Gulim" pitchFamily="34" charset="-127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ts val="28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比特幣儲存於網路電子錢包，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易遭駭客竊取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；另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交易平台亦可能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遭駭客入侵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新細明體" charset="-12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惡意倒閉或因涉及非法活動遭執法機關強制關閉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，而使持有者蒙受損失。</a:t>
                      </a: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981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Gulim" pitchFamily="34" charset="-127"/>
                        </a:rPr>
                        <a:t>可能</a:t>
                      </a:r>
                      <a:r>
                        <a:rPr kumimoji="1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Gulim" pitchFamily="34" charset="-127"/>
                        </a:rPr>
                        <a:t>淪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Gulim" pitchFamily="34" charset="-127"/>
                        </a:rPr>
                        <a:t>為</a:t>
                      </a:r>
                      <a:r>
                        <a:rPr kumimoji="1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Gulim" pitchFamily="34" charset="-127"/>
                        </a:rPr>
                        <a:t>非法交易工具</a:t>
                      </a:r>
                      <a:endParaRPr kumimoji="0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Gulim" pitchFamily="34" charset="-127"/>
                      </a:endParaRP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ts val="28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由於可匿名的交易隱密性，易淪為犯罪者之非法交易工具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，</a:t>
                      </a: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包括販毒、洗錢、走私及資助恐怖活動等。</a:t>
                      </a:r>
                    </a:p>
                  </a:txBody>
                  <a:tcPr marL="82954" marR="82954" marT="41771" marB="41771" anchor="ctr" horzOverflow="overflow">
                    <a:lnL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25438" y="314325"/>
            <a:ext cx="8713787" cy="112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endParaRPr lang="zh-TW" altLang="en-US" kern="0" dirty="0">
              <a:solidFill>
                <a:srgbClr val="262699"/>
              </a:solidFill>
              <a:ea typeface="標楷體" pitchFamily="65" charset="-120"/>
            </a:endParaRPr>
          </a:p>
        </p:txBody>
      </p:sp>
      <p:sp>
        <p:nvSpPr>
          <p:cNvPr id="8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2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15913" y="581025"/>
            <a:ext cx="8713787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二</a:t>
            </a:r>
            <a:r>
              <a:rPr lang="en-US" altLang="zh-TW" kern="0" dirty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比特幣特性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prstClr val="black"/>
                </a:solidFill>
              </a:rPr>
              <a:t>3</a:t>
            </a:r>
            <a:endParaRPr lang="en-US" altLang="zh-TW" dirty="0">
              <a:solidFill>
                <a:prstClr val="black"/>
              </a:solidFill>
            </a:endParaRPr>
          </a:p>
        </p:txBody>
      </p:sp>
      <p:sp>
        <p:nvSpPr>
          <p:cNvPr id="7" name="AutoShape 39"/>
          <p:cNvSpPr>
            <a:spLocks noChangeArrowheads="1"/>
          </p:cNvSpPr>
          <p:nvPr/>
        </p:nvSpPr>
        <p:spPr bwMode="auto">
          <a:xfrm>
            <a:off x="912852" y="1492642"/>
            <a:ext cx="7331555" cy="4384629"/>
          </a:xfrm>
          <a:prstGeom prst="roundRect">
            <a:avLst>
              <a:gd name="adj" fmla="val 6928"/>
            </a:avLst>
          </a:prstGeom>
          <a:solidFill>
            <a:sysClr val="window" lastClr="FFFFFF"/>
          </a:solidFill>
          <a:ln w="76200" cap="flat" cmpd="sng" algn="ctr">
            <a:solidFill>
              <a:srgbClr val="F79646"/>
            </a:solidFill>
            <a:prstDash val="solid"/>
            <a:headEnd/>
            <a:tailEnd/>
          </a:ln>
          <a:effectLst/>
          <a:scene3d>
            <a:camera prst="perspectiveAbove" fov="0"/>
            <a:lightRig rig="threePt" dir="t"/>
          </a:scene3d>
        </p:spPr>
        <p:txBody>
          <a:bodyPr upright="1"/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tabLst>
                <a:tab pos="630555" algn="l"/>
              </a:tabLst>
              <a:defRPr/>
            </a:pPr>
            <a:r>
              <a:rPr kumimoji="0" lang="zh-TW" altLang="en-US" sz="2500" kern="100" dirty="0">
                <a:solidFill>
                  <a:sysClr val="windowText" lastClr="000000"/>
                </a:solidFill>
                <a:latin typeface="Times New Roman"/>
                <a:ea typeface="標楷體"/>
              </a:rPr>
              <a:t>全球比特幣交易</a:t>
            </a:r>
            <a:r>
              <a:rPr kumimoji="0" lang="zh-TW" altLang="en-US" sz="2500" kern="100" dirty="0">
                <a:solidFill>
                  <a:sysClr val="windowText" lastClr="000000"/>
                </a:solidFill>
                <a:latin typeface="Times New Roman"/>
                <a:ea typeface="標楷體"/>
              </a:rPr>
              <a:t>平台之交易比重</a:t>
            </a:r>
            <a:endParaRPr kumimoji="0" lang="zh-TW" altLang="en-US" sz="2500" b="0" kern="100" dirty="0">
              <a:solidFill>
                <a:sysClr val="windowText" lastClr="000000"/>
              </a:solidFill>
              <a:latin typeface="Times New Roman"/>
              <a:ea typeface="新細明體"/>
            </a:endParaRPr>
          </a:p>
        </p:txBody>
      </p:sp>
      <p:graphicFrame>
        <p:nvGraphicFramePr>
          <p:cNvPr id="8" name="圖表 7"/>
          <p:cNvGraphicFramePr/>
          <p:nvPr/>
        </p:nvGraphicFramePr>
        <p:xfrm>
          <a:off x="1691680" y="2241774"/>
          <a:ext cx="5484925" cy="3027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圓角矩形圖說文字 9"/>
          <p:cNvSpPr/>
          <p:nvPr/>
        </p:nvSpPr>
        <p:spPr>
          <a:xfrm>
            <a:off x="2267928" y="2394654"/>
            <a:ext cx="799465" cy="361315"/>
          </a:xfrm>
          <a:prstGeom prst="wedgeRoundRectCallout">
            <a:avLst>
              <a:gd name="adj1" fmla="val 81113"/>
              <a:gd name="adj2" fmla="val 36452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lnSpc>
                <a:spcPts val="1200"/>
              </a:lnSpc>
              <a:spcAft>
                <a:spcPts val="0"/>
              </a:spcAft>
              <a:defRPr/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中國大陸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1" name="圓角矩形圖說文字 10"/>
          <p:cNvSpPr/>
          <p:nvPr/>
        </p:nvSpPr>
        <p:spPr>
          <a:xfrm>
            <a:off x="5914172" y="2575312"/>
            <a:ext cx="618490" cy="361315"/>
          </a:xfrm>
          <a:prstGeom prst="wedgeRoundRectCallout">
            <a:avLst>
              <a:gd name="adj1" fmla="val -77349"/>
              <a:gd name="adj2" fmla="val 60136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lnSpc>
                <a:spcPts val="1200"/>
              </a:lnSpc>
              <a:spcAft>
                <a:spcPts val="0"/>
              </a:spcAft>
              <a:defRPr/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日本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2" name="圓角矩形圖說文字 11"/>
          <p:cNvSpPr/>
          <p:nvPr/>
        </p:nvSpPr>
        <p:spPr>
          <a:xfrm>
            <a:off x="5796136" y="4700631"/>
            <a:ext cx="1151890" cy="361315"/>
          </a:xfrm>
          <a:prstGeom prst="wedgeRoundRectCallout">
            <a:avLst>
              <a:gd name="adj1" fmla="val -56657"/>
              <a:gd name="adj2" fmla="val -126639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lnSpc>
                <a:spcPts val="1200"/>
              </a:lnSpc>
              <a:spcAft>
                <a:spcPts val="0"/>
              </a:spcAft>
              <a:defRPr/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斯洛維尼亞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3" name="圓角矩形圖說文字 12"/>
          <p:cNvSpPr/>
          <p:nvPr/>
        </p:nvSpPr>
        <p:spPr>
          <a:xfrm>
            <a:off x="3756713" y="5061946"/>
            <a:ext cx="989965" cy="455286"/>
          </a:xfrm>
          <a:prstGeom prst="wedgeRoundRectCallout">
            <a:avLst>
              <a:gd name="adj1" fmla="val -28471"/>
              <a:gd name="adj2" fmla="val -89853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lnSpc>
                <a:spcPts val="1200"/>
              </a:lnSpc>
              <a:spcAft>
                <a:spcPts val="0"/>
              </a:spcAft>
              <a:defRPr/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保加利亞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5" name="文字方塊 8704"/>
          <p:cNvSpPr txBox="1"/>
          <p:nvPr/>
        </p:nvSpPr>
        <p:spPr>
          <a:xfrm>
            <a:off x="912813" y="5949950"/>
            <a:ext cx="7246937" cy="28575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630555" algn="l"/>
              </a:tabLst>
              <a:defRPr/>
            </a:pPr>
            <a:r>
              <a:rPr kumimoji="0" lang="zh-TW" altLang="en-US" sz="14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資料來源：</a:t>
            </a:r>
            <a:r>
              <a:rPr kumimoji="0" lang="en-US" sz="14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 “Central Banks Warn of </a:t>
            </a:r>
            <a:r>
              <a:rPr kumimoji="0" lang="en-US" sz="1400" b="0" kern="100" dirty="0" err="1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Bitcoin</a:t>
            </a:r>
            <a:r>
              <a:rPr kumimoji="0" lang="en-US" sz="14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 Risks,” The Wall Street Journal, </a:t>
            </a:r>
            <a:r>
              <a:rPr kumimoji="0" lang="en-US" sz="1400" b="0" u="sng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http://www.wsj.com</a:t>
            </a:r>
            <a:r>
              <a:rPr kumimoji="0" lang="en-US" sz="1400" b="0" kern="100" dirty="0">
                <a:solidFill>
                  <a:prstClr val="black"/>
                </a:solidFill>
                <a:latin typeface="Times New Roman"/>
                <a:ea typeface="標楷體"/>
                <a:cs typeface="新細明體"/>
              </a:rPr>
              <a:t>. (2013/12/5)</a:t>
            </a:r>
            <a:endParaRPr kumimoji="0" lang="zh-TW" altLang="en-US" sz="1400" b="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1400" b="0" kern="0" dirty="0">
                <a:solidFill>
                  <a:prstClr val="black"/>
                </a:solidFill>
                <a:latin typeface="Arial Unicode MS"/>
              </a:rPr>
              <a:t> </a:t>
            </a:r>
            <a:endParaRPr kumimoji="0" lang="zh-TW" altLang="en-US" sz="1400" b="0" kern="0" dirty="0">
              <a:solidFill>
                <a:prstClr val="black"/>
              </a:solidFill>
              <a:latin typeface="Arial Unicode MS"/>
              <a:ea typeface="新細明體"/>
            </a:endParaRPr>
          </a:p>
        </p:txBody>
      </p:sp>
      <p:sp>
        <p:nvSpPr>
          <p:cNvPr id="16" name="圓角矩形圖說文字 15"/>
          <p:cNvSpPr/>
          <p:nvPr/>
        </p:nvSpPr>
        <p:spPr>
          <a:xfrm>
            <a:off x="2083127" y="3715788"/>
            <a:ext cx="799465" cy="288032"/>
          </a:xfrm>
          <a:prstGeom prst="wedgeRoundRectCallout">
            <a:avLst>
              <a:gd name="adj1" fmla="val 69229"/>
              <a:gd name="adj2" fmla="val 11890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lnSpc>
                <a:spcPts val="1200"/>
              </a:lnSpc>
              <a:spcAft>
                <a:spcPts val="0"/>
              </a:spcAft>
              <a:defRPr/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其他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7" name="圓角矩形圖說文字 16"/>
          <p:cNvSpPr/>
          <p:nvPr/>
        </p:nvSpPr>
        <p:spPr>
          <a:xfrm>
            <a:off x="2712769" y="4700630"/>
            <a:ext cx="621676" cy="361315"/>
          </a:xfrm>
          <a:prstGeom prst="wedgeRoundRectCallout">
            <a:avLst>
              <a:gd name="adj1" fmla="val 44197"/>
              <a:gd name="adj2" fmla="val -114736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lnSpc>
                <a:spcPts val="1200"/>
              </a:lnSpc>
              <a:spcAft>
                <a:spcPts val="0"/>
              </a:spcAft>
              <a:defRPr/>
            </a:pPr>
            <a:r>
              <a:rPr lang="zh-TW" altLang="en-US" sz="1100" kern="100" dirty="0">
                <a:solidFill>
                  <a:srgbClr val="000000"/>
                </a:solidFill>
                <a:ea typeface="微軟正黑體"/>
              </a:rPr>
              <a:t>香港</a:t>
            </a:r>
            <a:endParaRPr lang="zh-TW" altLang="en-US" sz="1200" kern="100" dirty="0">
              <a:solidFill>
                <a:prstClr val="white"/>
              </a:solidFill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268288" y="765175"/>
            <a:ext cx="88138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lvl="1" indent="-34290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目前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國外有比</a:t>
            </a: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特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幣交易</a:t>
            </a: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平台，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提供比</a:t>
            </a: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特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幣交易服務</a:t>
            </a:r>
            <a:endParaRPr lang="zh-TW" altLang="en-US" sz="2400" kern="0" dirty="0">
              <a:solidFill>
                <a:srgbClr val="0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323850" y="188913"/>
            <a:ext cx="8713788" cy="69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三</a:t>
            </a:r>
            <a:r>
              <a:rPr lang="en-US" altLang="zh-TW" kern="0" dirty="0" smtClean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比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特</a:t>
            </a:r>
            <a:r>
              <a:rPr lang="zh-TW" altLang="en-US" kern="0" dirty="0" smtClean="0">
                <a:solidFill>
                  <a:srgbClr val="262699"/>
                </a:solidFill>
                <a:ea typeface="標楷體" pitchFamily="65" charset="-120"/>
              </a:rPr>
              <a:t>幣交易情況</a:t>
            </a:r>
            <a:endParaRPr lang="zh-TW" altLang="en-US" kern="0" dirty="0">
              <a:solidFill>
                <a:srgbClr val="262699"/>
              </a:solidFill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4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96863" y="5300663"/>
            <a:ext cx="8378825" cy="144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701675" lvl="2" indent="-342900" algn="just" eaLnBrk="1" hangingPunct="1">
              <a:lnSpc>
                <a:spcPts val="24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endParaRPr lang="en-US" altLang="zh-TW" sz="2000" kern="0" dirty="0" smtClean="0">
              <a:solidFill>
                <a:srgbClr val="000000"/>
              </a:solidFill>
              <a:ea typeface="標楷體" pitchFamily="65" charset="-120"/>
            </a:endParaRPr>
          </a:p>
        </p:txBody>
      </p:sp>
      <p:sp>
        <p:nvSpPr>
          <p:cNvPr id="36867" name="文字方塊 2"/>
          <p:cNvSpPr txBox="1">
            <a:spLocks noChangeArrowheads="1"/>
          </p:cNvSpPr>
          <p:nvPr/>
        </p:nvSpPr>
        <p:spPr bwMode="auto">
          <a:xfrm>
            <a:off x="2786063" y="1773238"/>
            <a:ext cx="3571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TW" altLang="en-US" sz="240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比特幣價格波動情況</a:t>
            </a:r>
            <a:endParaRPr lang="zh-TW" altLang="zh-TW" sz="240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68288" y="765175"/>
            <a:ext cx="88138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lvl="1" indent="-34290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比特幣</a:t>
            </a:r>
            <a:r>
              <a:rPr lang="zh-TW" altLang="en-US" sz="2400" kern="0" dirty="0" smtClean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成為炒作</a:t>
            </a: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標的，其價格易受單一事件影響而暴漲暴跌</a:t>
            </a:r>
          </a:p>
        </p:txBody>
      </p:sp>
      <p:sp>
        <p:nvSpPr>
          <p:cNvPr id="12" name="文字方塊 1"/>
          <p:cNvSpPr txBox="1"/>
          <p:nvPr/>
        </p:nvSpPr>
        <p:spPr>
          <a:xfrm>
            <a:off x="17463" y="6367463"/>
            <a:ext cx="3070225" cy="50641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zh-TW" altLang="en-US" sz="1400" b="0" kern="100" dirty="0">
                <a:solidFill>
                  <a:prstClr val="black"/>
                </a:solidFill>
                <a:ea typeface="標楷體"/>
              </a:rPr>
              <a:t>資料來源：</a:t>
            </a:r>
            <a:r>
              <a:rPr lang="en-US" sz="1400" b="0" kern="100" dirty="0" err="1">
                <a:solidFill>
                  <a:prstClr val="black"/>
                </a:solidFill>
                <a:ea typeface="標楷體"/>
              </a:rPr>
              <a:t>Bitcoin</a:t>
            </a:r>
            <a:r>
              <a:rPr lang="en-US" sz="1400" b="0" kern="100" dirty="0">
                <a:solidFill>
                  <a:prstClr val="black"/>
                </a:solidFill>
                <a:ea typeface="標楷體"/>
              </a:rPr>
              <a:t> Charts </a:t>
            </a:r>
            <a:r>
              <a:rPr lang="zh-TW" altLang="en-US" sz="1400" b="0" kern="100" dirty="0">
                <a:solidFill>
                  <a:prstClr val="black"/>
                </a:solidFill>
                <a:ea typeface="標楷體"/>
              </a:rPr>
              <a:t>網站。</a:t>
            </a:r>
            <a:endParaRPr lang="zh-TW" altLang="en-US" sz="1200" b="0" kern="100" dirty="0">
              <a:solidFill>
                <a:prstClr val="black"/>
              </a:solidFill>
            </a:endParaRPr>
          </a:p>
        </p:txBody>
      </p:sp>
      <p:pic>
        <p:nvPicPr>
          <p:cNvPr id="368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263" y="1382713"/>
            <a:ext cx="9007475" cy="49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prstClr val="black"/>
                </a:solidFill>
              </a:rPr>
              <a:t>5</a:t>
            </a:r>
            <a:endParaRPr lang="en-US" altLang="zh-TW" dirty="0">
              <a:solidFill>
                <a:prstClr val="black"/>
              </a:solidFill>
            </a:endParaRPr>
          </a:p>
        </p:txBody>
      </p:sp>
      <p:sp>
        <p:nvSpPr>
          <p:cNvPr id="8" name="AutoShape 39"/>
          <p:cNvSpPr>
            <a:spLocks noChangeArrowheads="1"/>
          </p:cNvSpPr>
          <p:nvPr/>
        </p:nvSpPr>
        <p:spPr bwMode="auto">
          <a:xfrm>
            <a:off x="293688" y="1412875"/>
            <a:ext cx="8556625" cy="5040313"/>
          </a:xfrm>
          <a:prstGeom prst="roundRect">
            <a:avLst>
              <a:gd name="adj" fmla="val 8770"/>
            </a:avLst>
          </a:prstGeom>
          <a:solidFill>
            <a:srgbClr val="FBD4B4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upright="1"/>
          <a:lstStyle/>
          <a:p>
            <a:pPr>
              <a:defRPr/>
            </a:pPr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9" name="AutoShape 40"/>
          <p:cNvSpPr>
            <a:spLocks noChangeArrowheads="1"/>
          </p:cNvSpPr>
          <p:nvPr/>
        </p:nvSpPr>
        <p:spPr bwMode="auto">
          <a:xfrm>
            <a:off x="631825" y="1628775"/>
            <a:ext cx="7900988" cy="19764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F79646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upright="1"/>
          <a:lstStyle/>
          <a:p>
            <a:pPr marL="342900" indent="-342900" algn="just">
              <a:lnSpc>
                <a:spcPts val="2800"/>
              </a:lnSpc>
              <a:spcBef>
                <a:spcPts val="1200"/>
              </a:spcBef>
              <a:spcAft>
                <a:spcPts val="0"/>
              </a:spcAft>
              <a:buClr>
                <a:srgbClr val="FF9900"/>
              </a:buClr>
              <a:buSzPct val="100000"/>
              <a:buFont typeface="Wingdings" panose="05000000000000000000" pitchFamily="2" charset="2"/>
              <a:buChar char="Ø"/>
              <a:tabLst>
                <a:tab pos="630555" algn="l"/>
                <a:tab pos="1025525" algn="l"/>
              </a:tabLst>
              <a:defRPr/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</a:rPr>
              <a:t>供給面</a:t>
            </a:r>
            <a:endParaRPr lang="zh-TW" altLang="en-US" sz="240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marL="285750" lvl="1" indent="-285750" algn="just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Font typeface="Wingdings"/>
              <a:buChar char=""/>
              <a:tabLst>
                <a:tab pos="1025525" algn="l"/>
              </a:tabLst>
              <a:defRPr/>
            </a:pP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比特幣最終發行數量訂有上限（</a:t>
            </a:r>
            <a:r>
              <a:rPr 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2,100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萬單位），發行方式由電腦程式自動化控制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，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每年發行數量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有限且逐年遞減</a:t>
            </a:r>
            <a:r>
              <a:rPr lang="zh-TW" altLang="en-US" sz="2000" kern="100" dirty="0">
                <a:solidFill>
                  <a:prstClr val="black"/>
                </a:solidFill>
                <a:latin typeface="新細明體"/>
                <a:ea typeface="新細明體"/>
              </a:rPr>
              <a:t>。</a:t>
            </a:r>
            <a:endParaRPr lang="en-US" altLang="zh-TW" sz="2000" kern="100" dirty="0">
              <a:solidFill>
                <a:prstClr val="black"/>
              </a:solidFill>
              <a:latin typeface="新細明體"/>
              <a:ea typeface="新細明體"/>
            </a:endParaRPr>
          </a:p>
          <a:p>
            <a:pPr marL="285750" lvl="1" indent="-285750" algn="just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Font typeface="Wingdings"/>
              <a:buChar char=""/>
              <a:tabLst>
                <a:tab pos="1025525" algn="l"/>
              </a:tabLst>
              <a:defRPr/>
            </a:pP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目前流通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的比特幣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數量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約</a:t>
            </a:r>
            <a:r>
              <a:rPr 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1,200</a:t>
            </a:r>
            <a:r>
              <a:rPr lang="zh-TW" altLang="en-US" sz="2000" kern="100" dirty="0">
                <a:solidFill>
                  <a:prstClr val="black"/>
                </a:solidFill>
                <a:latin typeface="Times New Roman"/>
                <a:ea typeface="標楷體"/>
              </a:rPr>
              <a:t>萬單位。</a:t>
            </a:r>
            <a:endParaRPr lang="zh-TW" altLang="en-US" sz="200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algn="ctr">
              <a:spcBef>
                <a:spcPts val="600"/>
              </a:spcBef>
              <a:spcAft>
                <a:spcPts val="0"/>
              </a:spcAft>
              <a:defRPr/>
            </a:pPr>
            <a:r>
              <a:rPr lang="en-US" kern="100" dirty="0">
                <a:solidFill>
                  <a:prstClr val="black"/>
                </a:solidFill>
                <a:latin typeface="Times New Roman"/>
                <a:ea typeface="新細明體"/>
              </a:rPr>
              <a:t> </a:t>
            </a:r>
            <a:endParaRPr lang="zh-TW" altLang="en-US" kern="100" dirty="0">
              <a:solidFill>
                <a:prstClr val="black"/>
              </a:solidFill>
              <a:latin typeface="Times New Roman"/>
              <a:ea typeface="新細明體"/>
            </a:endParaRPr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>
            <a:off x="642938" y="3605213"/>
            <a:ext cx="7878762" cy="26320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F79646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upright="1"/>
          <a:lstStyle/>
          <a:p>
            <a:pPr marL="342900" indent="-342900" algn="just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>
                <a:srgbClr val="FF9900"/>
              </a:buClr>
              <a:buSzPct val="100000"/>
              <a:buFont typeface="Wingdings" panose="05000000000000000000" pitchFamily="2" charset="2"/>
              <a:buChar char="Ø"/>
              <a:tabLst>
                <a:tab pos="630555" algn="l"/>
                <a:tab pos="1025525" algn="l"/>
              </a:tabLst>
              <a:defRPr/>
            </a:pPr>
            <a:r>
              <a:rPr lang="zh-TW" altLang="en-US" sz="2400" kern="100" dirty="0">
                <a:solidFill>
                  <a:prstClr val="black"/>
                </a:solidFill>
                <a:latin typeface="Times New Roman"/>
                <a:ea typeface="標楷體"/>
              </a:rPr>
              <a:t>需求面</a:t>
            </a:r>
            <a:endParaRPr lang="zh-TW" altLang="en-US" sz="2400" kern="100" dirty="0">
              <a:solidFill>
                <a:prstClr val="black"/>
              </a:solidFill>
              <a:latin typeface="Times New Roman"/>
              <a:ea typeface="新細明體"/>
            </a:endParaRPr>
          </a:p>
          <a:p>
            <a:pPr marL="285750" lvl="1" indent="-285750" algn="just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Font typeface="Wingdings"/>
              <a:buChar char=""/>
              <a:tabLst>
                <a:tab pos="1025525" algn="l"/>
              </a:tabLst>
              <a:defRPr/>
            </a:pP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人為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投機炒作。比特幣被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視為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全球新興投資商品，投機炒作風氣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盛行；本（</a:t>
            </a:r>
            <a:r>
              <a:rPr lang="en-US" altLang="zh-TW" sz="2000" kern="100" dirty="0">
                <a:solidFill>
                  <a:prstClr val="black"/>
                </a:solidFill>
                <a:latin typeface="Times New Roman"/>
                <a:ea typeface="標楷體" panose="03000509000000000000" pitchFamily="65" charset="-120"/>
              </a:rPr>
              <a:t>2013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）年</a:t>
            </a:r>
            <a:r>
              <a:rPr lang="en-US" sz="2000" kern="100" dirty="0">
                <a:solidFill>
                  <a:prstClr val="black"/>
                </a:solidFill>
                <a:latin typeface="Times New Roman"/>
                <a:ea typeface="標楷體" panose="03000509000000000000" pitchFamily="65" charset="-120"/>
              </a:rPr>
              <a:t>11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月以來，原先炒作黃金的「中國大媽」開始炒作比特幣，導致需求量大增。 </a:t>
            </a:r>
          </a:p>
          <a:p>
            <a:pPr marL="285750" lvl="1" indent="-285750" algn="just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Font typeface="Wingdings"/>
              <a:buChar char=""/>
              <a:tabLst>
                <a:tab pos="1025525" algn="l"/>
              </a:tabLst>
              <a:defRPr/>
            </a:pP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少數商店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接受比特幣，經由媒體渲染及網路傳播，使比特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幣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被誤導</a:t>
            </a:r>
            <a:r>
              <a:rPr lang="zh-TW" altLang="en-US" sz="2000" kern="1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為具貨幣交易媒介功能。</a:t>
            </a:r>
            <a:endParaRPr lang="zh-TW" altLang="en-US" sz="2000" kern="1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spcBef>
                <a:spcPts val="600"/>
              </a:spcBef>
              <a:spcAft>
                <a:spcPts val="0"/>
              </a:spcAft>
              <a:defRPr/>
            </a:pPr>
            <a:r>
              <a:rPr lang="en-US" kern="100" dirty="0">
                <a:solidFill>
                  <a:prstClr val="black"/>
                </a:solidFill>
                <a:latin typeface="Times New Roman"/>
                <a:ea typeface="新細明體"/>
              </a:rPr>
              <a:t> </a:t>
            </a:r>
            <a:endParaRPr lang="zh-TW" altLang="en-US" kern="100" dirty="0">
              <a:solidFill>
                <a:prstClr val="black"/>
              </a:solidFill>
              <a:latin typeface="Times New Roman"/>
              <a:ea typeface="新細明體"/>
            </a:endParaRPr>
          </a:p>
        </p:txBody>
      </p:sp>
      <p:sp>
        <p:nvSpPr>
          <p:cNvPr id="38917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38918" name="Rectangle 1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TW" sz="1200">
                <a:solidFill>
                  <a:srgbClr val="000000"/>
                </a:solidFill>
              </a:rPr>
              <a:t/>
            </a:r>
            <a:br>
              <a:rPr lang="en-US" altLang="zh-TW" sz="1200">
                <a:solidFill>
                  <a:srgbClr val="000000"/>
                </a:solidFill>
              </a:rPr>
            </a:b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68288" y="765175"/>
            <a:ext cx="88138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lvl="1" indent="-34290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r>
              <a:rPr lang="zh-TW" altLang="en-US" sz="2400" kern="0" dirty="0">
                <a:solidFill>
                  <a:srgbClr val="00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比特幣價格大幅波動原因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053"/>
          <p:cNvSpPr>
            <a:spLocks noChangeArrowheads="1"/>
          </p:cNvSpPr>
          <p:nvPr/>
        </p:nvSpPr>
        <p:spPr bwMode="auto">
          <a:xfrm>
            <a:off x="263525" y="188913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kumimoji="0" lang="zh-TW" altLang="en-US" sz="3200">
                <a:solidFill>
                  <a:srgbClr val="0000FF"/>
                </a:solidFill>
                <a:ea typeface="標楷體" pitchFamily="65" charset="-120"/>
              </a:rPr>
              <a:t>二、國際上對比特幣監管概況</a:t>
            </a:r>
          </a:p>
          <a:p>
            <a:pPr eaLnBrk="0" hangingPunct="0"/>
            <a:endParaRPr kumimoji="0" lang="zh-TW" altLang="en-US" sz="320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15913" y="531813"/>
            <a:ext cx="8713787" cy="112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1" indent="0" algn="just">
              <a:lnSpc>
                <a:spcPts val="4000"/>
              </a:lnSpc>
              <a:spcBef>
                <a:spcPts val="0"/>
              </a:spcBef>
              <a:buClr>
                <a:srgbClr val="0000FF"/>
              </a:buClr>
              <a:buFontTx/>
              <a:buNone/>
              <a:defRPr/>
            </a:pPr>
            <a:r>
              <a:rPr lang="en-US" altLang="zh-TW" kern="0" dirty="0">
                <a:solidFill>
                  <a:srgbClr val="262699"/>
                </a:solidFill>
                <a:ea typeface="標楷體" pitchFamily="65" charset="-120"/>
              </a:rPr>
              <a:t>(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一</a:t>
            </a:r>
            <a:r>
              <a:rPr lang="en-US" altLang="zh-TW" kern="0" dirty="0">
                <a:solidFill>
                  <a:srgbClr val="262699"/>
                </a:solidFill>
                <a:ea typeface="標楷體" pitchFamily="65" charset="-120"/>
              </a:rPr>
              <a:t>)</a:t>
            </a:r>
            <a:r>
              <a:rPr lang="zh-TW" altLang="en-US" kern="0" dirty="0">
                <a:solidFill>
                  <a:srgbClr val="262699"/>
                </a:solidFill>
                <a:ea typeface="標楷體" pitchFamily="65" charset="-120"/>
              </a:rPr>
              <a:t>一般監管概況</a:t>
            </a:r>
            <a:endParaRPr lang="en-US" altLang="zh-TW" kern="0" dirty="0">
              <a:solidFill>
                <a:srgbClr val="262699"/>
              </a:solidFill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7240588" y="6335713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6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39940" name="Rectangle 2053"/>
          <p:cNvSpPr>
            <a:spLocks noChangeArrowheads="1"/>
          </p:cNvSpPr>
          <p:nvPr/>
        </p:nvSpPr>
        <p:spPr bwMode="auto">
          <a:xfrm>
            <a:off x="323850" y="50800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kumimoji="0" lang="zh-TW" altLang="en-US" sz="3200">
              <a:solidFill>
                <a:srgbClr val="0000FF"/>
              </a:solidFill>
              <a:ea typeface="標楷體" pitchFamily="65" charset="-12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234950" y="1341438"/>
          <a:ext cx="8794750" cy="4267200"/>
        </p:xfrm>
        <a:graphic>
          <a:graphicData uri="http://schemas.openxmlformats.org/drawingml/2006/table">
            <a:tbl>
              <a:tblPr firstRow="1" firstCol="1"/>
              <a:tblGrid>
                <a:gridCol w="2664970"/>
                <a:gridCol w="6131043"/>
              </a:tblGrid>
              <a:tr h="2742027">
                <a:tc>
                  <a:txBody>
                    <a:bodyPr/>
                    <a:lstStyle/>
                    <a:p>
                      <a:pPr marL="273050" indent="-273050" algn="l" latinLnBrk="1">
                        <a:spcAft>
                          <a:spcPts val="0"/>
                        </a:spcAft>
                        <a:tabLst/>
                      </a:pPr>
                      <a:r>
                        <a:rPr lang="en-US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1.</a:t>
                      </a: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不承認比特幣為合法貨幣</a:t>
                      </a: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中國大陸聲明比特幣不是真正貨幣，並禁止金融機構及支付機構辦理比特幣相關業務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en-US" altLang="zh-TW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印尼央行總裁表示比特幣不是合法貨幣，在境內使用比特幣，違反印尼規範流通貨幣的相關法令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en-US" altLang="zh-TW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泰國央行表示因缺乏適用法規，在其國內買賣比特幣等交易活動，視為非法行為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en-US" altLang="zh-TW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26448">
                <a:tc>
                  <a:txBody>
                    <a:bodyPr/>
                    <a:lstStyle/>
                    <a:p>
                      <a:pPr marL="273050" marR="0" indent="-2730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2.</a:t>
                      </a: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Arial"/>
                        </a:rPr>
                        <a:t>視為虛擬商品</a:t>
                      </a:r>
                    </a:p>
                    <a:p>
                      <a:pPr marL="177800" marR="0" indent="-17780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標楷體" panose="03000509000000000000" pitchFamily="65" charset="-120"/>
                        <a:cs typeface="Arial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許多國家認為比特幣係經由網路創造的虛擬商品，未禁止投資人交易行為。</a:t>
                      </a:r>
                      <a:endParaRPr kumimoji="0" lang="en-US" altLang="zh-TW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1" fontAlgn="base" latinLnBrk="1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挪威認為比特幣為一種商品資產，將研擬課徵交易資本利得稅</a:t>
                      </a:r>
                      <a:r>
                        <a:rPr kumimoji="0" lang="en-US" altLang="zh-TW" sz="20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zh-TW" altLang="en-US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179388" y="692150"/>
          <a:ext cx="8712200" cy="4032250"/>
        </p:xfrm>
        <a:graphic>
          <a:graphicData uri="http://schemas.openxmlformats.org/drawingml/2006/table">
            <a:tbl>
              <a:tblPr firstRow="1" firstCol="1"/>
              <a:tblGrid>
                <a:gridCol w="2644333"/>
                <a:gridCol w="6067667"/>
              </a:tblGrid>
              <a:tr h="2981210">
                <a:tc>
                  <a:txBody>
                    <a:bodyPr/>
                    <a:lstStyle/>
                    <a:p>
                      <a:pPr marL="273050" marR="0" indent="-2730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3.</a:t>
                      </a: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</a:rPr>
                        <a:t>提醒消費者、投資人注意相關風險*（消費者保護）</a:t>
                      </a: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 defTabSz="914400" rtl="0" eaLnBrk="1" fontAlgn="base" latinLnBrk="1" hangingPunct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歐洲銀行業監管局</a:t>
                      </a:r>
                      <a:r>
                        <a:rPr lang="en-US" altLang="zh-TW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(EBA)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呼籲消費者務必瞭解虛擬貨幣不受法律保障，須注意各項交易風險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，如</a:t>
                      </a:r>
                      <a:r>
                        <a:rPr lang="zh-TW" altLang="en-US" sz="2000" kern="0" spc="-50" dirty="0" smtClean="0">
                          <a:solidFill>
                            <a:srgbClr val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交易平台倒閉及非法使用風險、網路被駭風險、市場及兌換風險等</a:t>
                      </a:r>
                      <a:r>
                        <a:rPr lang="zh-TW" altLang="en-US" sz="2000" b="1" kern="1200" spc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en-US" altLang="zh-TW" sz="2000" b="1" kern="1200" spc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 defTabSz="914400" rtl="0" eaLnBrk="1" fontAlgn="base" latinLnBrk="1" hangingPunct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中國大陸亦聲明民眾應自行承擔投資風險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</a:p>
                    <a:p>
                      <a:pPr marL="342900" marR="0" lvl="0" indent="-342900" algn="just" defTabSz="914400" rtl="0" eaLnBrk="1" fontAlgn="base" latinLnBrk="1" hangingPunct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  <a:defRPr/>
                      </a:pP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丹麥擬將虛擬貨幣投資風險納入法規規範，以保護消費者權益</a:t>
                      </a:r>
                      <a:r>
                        <a:rPr kumimoji="0" lang="en-US" altLang="zh-TW" sz="20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7</a:t>
                      </a:r>
                      <a:r>
                        <a:rPr kumimoji="0" lang="zh-TW" alt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lang="zh-TW" altLang="en-US" sz="2000" b="1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51238">
                <a:tc>
                  <a:txBody>
                    <a:bodyPr/>
                    <a:lstStyle/>
                    <a:p>
                      <a:pPr marL="273050" indent="-273050" algn="l" latinLnBrk="1">
                        <a:spcAft>
                          <a:spcPts val="0"/>
                        </a:spcAft>
                      </a:pPr>
                      <a:r>
                        <a:rPr lang="en-US" altLang="zh-TW" sz="24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4.</a:t>
                      </a:r>
                      <a:r>
                        <a:rPr lang="zh-TW" altLang="en-US" sz="2400" b="1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標楷體" panose="03000509000000000000" pitchFamily="65" charset="-120"/>
                          <a:cs typeface="Arial"/>
                        </a:rPr>
                        <a:t>防範洗錢或淪為非法犯罪工具</a:t>
                      </a:r>
                      <a:endParaRPr lang="zh-TW" sz="2400" kern="100" dirty="0">
                        <a:effectLst/>
                        <a:latin typeface="+mj-lt"/>
                        <a:ea typeface="標楷體" panose="03000509000000000000" pitchFamily="65" charset="-12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B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 defTabSz="914400" rtl="0" eaLnBrk="1" fontAlgn="base" latinLnBrk="1" hangingPunct="1">
                        <a:lnSpc>
                          <a:spcPts val="3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Blip>
                          <a:blip r:embed="rId2"/>
                        </a:buBlip>
                        <a:tabLst>
                          <a:tab pos="457200" algn="l"/>
                        </a:tabLst>
                      </a:pP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主要國家如美國</a:t>
                      </a:r>
                      <a:r>
                        <a:rPr lang="en-US" altLang="zh-TW" sz="2000" b="1" kern="1200" baseline="30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8</a:t>
                      </a:r>
                      <a:r>
                        <a:rPr lang="zh-TW" alt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與中國大陸將比特幣納入洗錢防制規範。</a:t>
                      </a:r>
                      <a:endParaRPr lang="zh-TW" sz="20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82954" marR="82954" marT="41771" marB="41771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solidFill>
                  <a:prstClr val="black"/>
                </a:solidFill>
              </a:rPr>
              <a:t>7</a:t>
            </a:r>
            <a:endParaRPr lang="en-US" altLang="zh-TW" dirty="0">
              <a:solidFill>
                <a:prstClr val="black"/>
              </a:solidFill>
            </a:endParaRPr>
          </a:p>
        </p:txBody>
      </p:sp>
      <p:sp>
        <p:nvSpPr>
          <p:cNvPr id="40973" name="文字方塊 1"/>
          <p:cNvSpPr txBox="1">
            <a:spLocks noChangeArrowheads="1"/>
          </p:cNvSpPr>
          <p:nvPr/>
        </p:nvSpPr>
        <p:spPr bwMode="auto">
          <a:xfrm>
            <a:off x="0" y="5373688"/>
            <a:ext cx="87852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7675" indent="-92075" algn="just"/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*據本（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12</a:t>
            </a:r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）月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6</a:t>
            </a:r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日外電報導：</a:t>
            </a:r>
            <a:endParaRPr lang="en-US" altLang="zh-TW" sz="1800">
              <a:solidFill>
                <a:srgbClr val="000000"/>
              </a:solidFill>
              <a:latin typeface="Arial" charset="0"/>
              <a:ea typeface="標楷體" pitchFamily="65" charset="-120"/>
              <a:cs typeface="Arial" charset="0"/>
            </a:endParaRPr>
          </a:p>
          <a:p>
            <a:pPr marL="447675" indent="-92075" algn="just"/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.</a:t>
            </a:r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前美國聯準會主席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Alan Greenspan</a:t>
            </a:r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提出警告，比特幣無任何貨幣的內在價值（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intrinsic value</a:t>
            </a:r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），其價格飆漲將成為泡沫。</a:t>
            </a:r>
            <a:endParaRPr lang="en-US" altLang="zh-TW" sz="1800">
              <a:solidFill>
                <a:srgbClr val="000000"/>
              </a:solidFill>
              <a:latin typeface="Arial" charset="0"/>
              <a:ea typeface="標楷體" pitchFamily="65" charset="-120"/>
              <a:cs typeface="Arial" charset="0"/>
            </a:endParaRPr>
          </a:p>
          <a:p>
            <a:pPr marL="447675" indent="-92075" algn="just"/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.</a:t>
            </a:r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另前荷蘭央行總裁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Nout Wellink</a:t>
            </a:r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亦認為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，</a:t>
            </a:r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比特幣現象猶如</a:t>
            </a:r>
            <a:r>
              <a:rPr lang="en-US" altLang="zh-TW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1637</a:t>
            </a:r>
            <a:r>
              <a:rPr lang="zh-TW" altLang="en-US" sz="1800">
                <a:solidFill>
                  <a:srgbClr val="000000"/>
                </a:solidFill>
                <a:latin typeface="Arial" charset="0"/>
                <a:ea typeface="標楷體" pitchFamily="65" charset="-120"/>
                <a:cs typeface="Arial" charset="0"/>
              </a:rPr>
              <a:t>年荷蘭鬱金香泡沫。</a:t>
            </a:r>
            <a:endParaRPr lang="en-US" altLang="zh-TW" sz="1800">
              <a:solidFill>
                <a:srgbClr val="000000"/>
              </a:solidFill>
              <a:latin typeface="Arial" charset="0"/>
              <a:ea typeface="標楷體" pitchFamily="65" charset="-120"/>
              <a:cs typeface="Arial" charset="0"/>
            </a:endParaRPr>
          </a:p>
        </p:txBody>
      </p:sp>
      <p:sp>
        <p:nvSpPr>
          <p:cNvPr id="40974" name="文字方塊 2"/>
          <p:cNvSpPr txBox="1">
            <a:spLocks noChangeArrowheads="1"/>
          </p:cNvSpPr>
          <p:nvPr/>
        </p:nvSpPr>
        <p:spPr bwMode="auto">
          <a:xfrm>
            <a:off x="230188" y="4779963"/>
            <a:ext cx="85328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b="0">
                <a:latin typeface="Arial" charset="0"/>
                <a:ea typeface="標楷體" pitchFamily="65" charset="-120"/>
                <a:cs typeface="Arial" charset="0"/>
              </a:rPr>
              <a:t>說明：本表相關資料來源（註</a:t>
            </a:r>
            <a:r>
              <a:rPr lang="en-US" altLang="zh-TW" b="0">
                <a:latin typeface="Arial" charset="0"/>
                <a:ea typeface="標楷體" pitchFamily="65" charset="-120"/>
                <a:cs typeface="Arial" charset="0"/>
              </a:rPr>
              <a:t>1~</a:t>
            </a:r>
            <a:r>
              <a:rPr lang="zh-TW" altLang="en-US" b="0">
                <a:latin typeface="Arial" charset="0"/>
                <a:ea typeface="標楷體" pitchFamily="65" charset="-120"/>
                <a:cs typeface="Arial" charset="0"/>
              </a:rPr>
              <a:t>註</a:t>
            </a:r>
            <a:r>
              <a:rPr lang="en-US" altLang="zh-TW" b="0">
                <a:latin typeface="Arial" charset="0"/>
                <a:ea typeface="標楷體" pitchFamily="65" charset="-120"/>
                <a:cs typeface="Arial" charset="0"/>
              </a:rPr>
              <a:t>8</a:t>
            </a:r>
            <a:r>
              <a:rPr lang="zh-TW" altLang="en-US" b="0">
                <a:latin typeface="Arial" charset="0"/>
                <a:ea typeface="標楷體" pitchFamily="65" charset="-120"/>
                <a:cs typeface="Arial" charset="0"/>
              </a:rPr>
              <a:t>）詳第</a:t>
            </a:r>
            <a:r>
              <a:rPr lang="en-US" altLang="zh-TW" b="0">
                <a:latin typeface="Arial" charset="0"/>
                <a:ea typeface="標楷體" pitchFamily="65" charset="-120"/>
                <a:cs typeface="Arial" charset="0"/>
              </a:rPr>
              <a:t>12</a:t>
            </a:r>
            <a:r>
              <a:rPr lang="zh-TW" altLang="en-US" b="0">
                <a:latin typeface="Arial" charset="0"/>
                <a:ea typeface="標楷體" pitchFamily="65" charset="-120"/>
                <a:cs typeface="Arial" charset="0"/>
              </a:rPr>
              <a:t>頁</a:t>
            </a:r>
            <a:r>
              <a:rPr lang="zh-TW" altLang="en-US" b="0">
                <a:latin typeface="新細明體" charset="-120"/>
                <a:ea typeface="標楷體" pitchFamily="65" charset="-120"/>
                <a:cs typeface="Arial" charset="0"/>
              </a:rPr>
              <a:t>。</a:t>
            </a:r>
            <a:endParaRPr lang="zh-TW" altLang="en-US" b="0">
              <a:latin typeface="Arial" charset="0"/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Office\Templates\簡報設計範本\ANGLES.POT</Template>
  <TotalTime>85016</TotalTime>
  <Words>2383</Words>
  <Application>Microsoft Office PowerPoint</Application>
  <PresentationFormat>如螢幕大小 (4:3)</PresentationFormat>
  <Paragraphs>145</Paragraphs>
  <Slides>14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簡報設計範本</vt:lpstr>
      </vt:variant>
      <vt:variant>
        <vt:i4>26</vt:i4>
      </vt:variant>
      <vt:variant>
        <vt:lpstr>投影片標題</vt:lpstr>
      </vt:variant>
      <vt:variant>
        <vt:i4>14</vt:i4>
      </vt:variant>
    </vt:vector>
  </HeadingPairs>
  <TitlesOfParts>
    <vt:vector size="49" baseType="lpstr">
      <vt:lpstr>Times New Roman</vt:lpstr>
      <vt:lpstr>新細明體</vt:lpstr>
      <vt:lpstr>Arial</vt:lpstr>
      <vt:lpstr>標楷體</vt:lpstr>
      <vt:lpstr>Wingdings</vt:lpstr>
      <vt:lpstr>Symbol</vt:lpstr>
      <vt:lpstr>Arial Unicode MS</vt:lpstr>
      <vt:lpstr>Gulim</vt:lpstr>
      <vt:lpstr>微軟正黑體</vt:lpstr>
      <vt:lpstr>預設簡報設計</vt:lpstr>
      <vt:lpstr>1_預設簡報設計</vt:lpstr>
      <vt:lpstr>預設簡報設計</vt:lpstr>
      <vt:lpstr>預設簡報設計</vt:lpstr>
      <vt:lpstr>預設簡報設計</vt:lpstr>
      <vt:lpstr>預設簡報設計</vt:lpstr>
      <vt:lpstr>預設簡報設計</vt:lpstr>
      <vt:lpstr>預設簡報設計</vt:lpstr>
      <vt:lpstr>預設簡報設計</vt:lpstr>
      <vt:lpstr>預設簡報設計</vt:lpstr>
      <vt:lpstr>預設簡報設計</vt:lpstr>
      <vt:lpstr>預設簡報設計</vt:lpstr>
      <vt:lpstr>預設簡報設計</vt:lpstr>
      <vt:lpstr>預設簡報設計</vt:lpstr>
      <vt:lpstr>1_預設簡報設計</vt:lpstr>
      <vt:lpstr>1_預設簡報設計</vt:lpstr>
      <vt:lpstr>1_預設簡報設計</vt:lpstr>
      <vt:lpstr>1_預設簡報設計</vt:lpstr>
      <vt:lpstr>1_預設簡報設計</vt:lpstr>
      <vt:lpstr>1_預設簡報設計</vt:lpstr>
      <vt:lpstr>1_預設簡報設計</vt:lpstr>
      <vt:lpstr>1_預設簡報設計</vt:lpstr>
      <vt:lpstr>1_預設簡報設計</vt:lpstr>
      <vt:lpstr>1_預設簡報設計</vt:lpstr>
      <vt:lpstr>1_預設簡報設計</vt:lpstr>
      <vt:lpstr>1_預設簡報設計</vt:lpstr>
      <vt:lpstr>投影片 0</vt:lpstr>
      <vt:lpstr>大綱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準備貨幣變動</dc:title>
  <dc:creator>調撥科</dc:creator>
  <cp:lastModifiedBy>李宜芳</cp:lastModifiedBy>
  <cp:revision>6347</cp:revision>
  <cp:lastPrinted>2013-12-29T08:07:56Z</cp:lastPrinted>
  <dcterms:created xsi:type="dcterms:W3CDTF">2003-03-17T07:12:01Z</dcterms:created>
  <dcterms:modified xsi:type="dcterms:W3CDTF">2013-12-30T08:14:16Z</dcterms:modified>
</cp:coreProperties>
</file>